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95" r:id="rId7"/>
    <p:sldId id="303" r:id="rId8"/>
    <p:sldId id="304" r:id="rId9"/>
    <p:sldId id="309" r:id="rId10"/>
    <p:sldId id="310" r:id="rId11"/>
    <p:sldId id="262" r:id="rId12"/>
    <p:sldId id="308" r:id="rId13"/>
    <p:sldId id="305" r:id="rId14"/>
    <p:sldId id="297" r:id="rId15"/>
    <p:sldId id="298" r:id="rId16"/>
    <p:sldId id="296" r:id="rId17"/>
    <p:sldId id="299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9" r:id="rId26"/>
    <p:sldId id="291" r:id="rId27"/>
    <p:sldId id="272" r:id="rId28"/>
    <p:sldId id="271" r:id="rId29"/>
    <p:sldId id="273" r:id="rId30"/>
    <p:sldId id="274" r:id="rId31"/>
    <p:sldId id="281" r:id="rId32"/>
    <p:sldId id="293" r:id="rId33"/>
    <p:sldId id="276" r:id="rId34"/>
    <p:sldId id="282" r:id="rId35"/>
    <p:sldId id="283" r:id="rId36"/>
    <p:sldId id="289" r:id="rId37"/>
    <p:sldId id="292" r:id="rId38"/>
    <p:sldId id="284" r:id="rId39"/>
    <p:sldId id="285" r:id="rId40"/>
    <p:sldId id="277" r:id="rId41"/>
    <p:sldId id="302" r:id="rId42"/>
    <p:sldId id="307" r:id="rId43"/>
    <p:sldId id="294" r:id="rId44"/>
    <p:sldId id="306" r:id="rId45"/>
    <p:sldId id="300" r:id="rId46"/>
    <p:sldId id="278" r:id="rId47"/>
    <p:sldId id="286" r:id="rId48"/>
    <p:sldId id="287" r:id="rId49"/>
    <p:sldId id="288" r:id="rId50"/>
    <p:sldId id="301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v6vyL5inQPn+X75+dybj7jGiq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5317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2256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8162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5932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5579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731ba7c9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731ba7c99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e731ba7c9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042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72a3cd7b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72a3cd7be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e72a3cd7be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72a3cd7b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72a3cd7b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72a3cd7be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239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508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 se estes niveis realmente se aplica… se DIMs are within IPMs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0" i="0" u="none" strike="noStrike">
                <a:latin typeface="Arial"/>
                <a:ea typeface="Arial"/>
                <a:cs typeface="Arial"/>
                <a:sym typeface="Arial"/>
              </a:rPr>
              <a:t>Integrated methods combine multiple datasets to improve predictions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0" i="0" u="none" strike="noStrike">
                <a:latin typeface="Arial"/>
                <a:ea typeface="Arial"/>
                <a:cs typeface="Arial"/>
                <a:sym typeface="Arial"/>
              </a:rPr>
              <a:t>made about species distributions</a:t>
            </a:r>
            <a:endParaRPr/>
          </a:p>
        </p:txBody>
      </p:sp>
      <p:sp>
        <p:nvSpPr>
          <p:cNvPr id="241" name="Google Shape;24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1103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353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62eb5c8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e62eb5c897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e62eb5c89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62eb5c8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e62eb5c897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e62eb5c89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4345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62eb5c8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e62eb5c897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e62eb5c89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945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62eb5c8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e62eb5c897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e62eb5c89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399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62eb5c8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e62eb5c897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e62eb5c89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294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9404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35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731ba7c9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731ba7c9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e731ba7c9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731ba7c9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731ba7c9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e731ba7c9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3871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731ba7c9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731ba7c9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e731ba7c9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2734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6605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9260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4639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8962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46392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532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20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9104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286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438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620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>
            <a:spLocks noGrp="1"/>
          </p:cNvSpPr>
          <p:nvPr>
            <p:ph type="ctrTitle"/>
          </p:nvPr>
        </p:nvSpPr>
        <p:spPr>
          <a:xfrm>
            <a:off x="1500613" y="959314"/>
            <a:ext cx="7680988" cy="257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ubTitle" idx="1"/>
          </p:nvPr>
        </p:nvSpPr>
        <p:spPr>
          <a:xfrm>
            <a:off x="1500613" y="3531206"/>
            <a:ext cx="7680988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ftr" idx="11"/>
          </p:nvPr>
        </p:nvSpPr>
        <p:spPr>
          <a:xfrm>
            <a:off x="1500612" y="329309"/>
            <a:ext cx="4522859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ldNum" idx="12"/>
          </p:nvPr>
        </p:nvSpPr>
        <p:spPr>
          <a:xfrm>
            <a:off x="9181601" y="131730"/>
            <a:ext cx="1069340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8" descr="RedHashing.emf"/>
          <p:cNvPicPr preferRelativeResize="0"/>
          <p:nvPr/>
        </p:nvPicPr>
        <p:blipFill rotWithShape="1">
          <a:blip r:embed="rId2">
            <a:alphaModFix/>
          </a:blip>
          <a:srcRect l="-116" r="42454" b="36435"/>
          <a:stretch/>
        </p:blipFill>
        <p:spPr>
          <a:xfrm>
            <a:off x="1500613" y="643464"/>
            <a:ext cx="8766048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 rot="5400000">
            <a:off x="7185999" y="2392230"/>
            <a:ext cx="4662565" cy="147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 rot="5400000">
            <a:off x="2685328" y="-406483"/>
            <a:ext cx="4662565" cy="706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1504912" y="329309"/>
            <a:ext cx="4517997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9191637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18" descr="RedHashing.emf"/>
          <p:cNvPicPr preferRelativeResize="0"/>
          <p:nvPr/>
        </p:nvPicPr>
        <p:blipFill rotWithShape="1">
          <a:blip r:embed="rId2">
            <a:alphaModFix/>
          </a:blip>
          <a:srcRect l="-116" r="59215" b="36435"/>
          <a:stretch/>
        </p:blipFill>
        <p:spPr>
          <a:xfrm rot="5400000">
            <a:off x="8251093" y="3024386"/>
            <a:ext cx="4663440" cy="20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1504913" y="956173"/>
            <a:ext cx="8761791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body" idx="1"/>
          </p:nvPr>
        </p:nvSpPr>
        <p:spPr>
          <a:xfrm>
            <a:off x="1504913" y="2167386"/>
            <a:ext cx="8761791" cy="328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ftr" idx="11"/>
          </p:nvPr>
        </p:nvSpPr>
        <p:spPr>
          <a:xfrm>
            <a:off x="1504912" y="329309"/>
            <a:ext cx="4517997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9191637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9" descr="RedHashing.emf"/>
          <p:cNvPicPr preferRelativeResize="0"/>
          <p:nvPr/>
        </p:nvPicPr>
        <p:blipFill rotWithShape="1">
          <a:blip r:embed="rId2">
            <a:alphaModFix/>
          </a:blip>
          <a:srcRect l="-116" r="42454" b="36435"/>
          <a:stretch/>
        </p:blipFill>
        <p:spPr>
          <a:xfrm>
            <a:off x="1500613" y="643464"/>
            <a:ext cx="8766048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1500612" y="1756130"/>
            <a:ext cx="7685523" cy="205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1500613" y="3806197"/>
            <a:ext cx="7685523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ftr" idx="11"/>
          </p:nvPr>
        </p:nvSpPr>
        <p:spPr>
          <a:xfrm>
            <a:off x="1504912" y="329309"/>
            <a:ext cx="4517997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9191637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0" descr="RedHashing.emf"/>
          <p:cNvPicPr preferRelativeResize="0"/>
          <p:nvPr/>
        </p:nvPicPr>
        <p:blipFill rotWithShape="1">
          <a:blip r:embed="rId2">
            <a:alphaModFix/>
          </a:blip>
          <a:srcRect l="-116" r="42454" b="36435"/>
          <a:stretch/>
        </p:blipFill>
        <p:spPr>
          <a:xfrm>
            <a:off x="1500613" y="643464"/>
            <a:ext cx="8766048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1500613" y="959315"/>
            <a:ext cx="8752020" cy="104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1500613" y="2172548"/>
            <a:ext cx="4167828" cy="32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2"/>
          </p:nvPr>
        </p:nvSpPr>
        <p:spPr>
          <a:xfrm>
            <a:off x="6085096" y="2172549"/>
            <a:ext cx="4167536" cy="327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1504912" y="329309"/>
            <a:ext cx="4517997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9191637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11" descr="RedHashing.emf"/>
          <p:cNvPicPr preferRelativeResize="0"/>
          <p:nvPr/>
        </p:nvPicPr>
        <p:blipFill rotWithShape="1">
          <a:blip r:embed="rId2">
            <a:alphaModFix/>
          </a:blip>
          <a:srcRect l="-116" r="42454" b="36435"/>
          <a:stretch/>
        </p:blipFill>
        <p:spPr>
          <a:xfrm>
            <a:off x="1500613" y="643464"/>
            <a:ext cx="8766048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1504869" y="959903"/>
            <a:ext cx="8761792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1490841" y="2169095"/>
            <a:ext cx="4167688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1490841" y="2973815"/>
            <a:ext cx="4167688" cy="249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6085096" y="2172549"/>
            <a:ext cx="4167536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6085096" y="2971036"/>
            <a:ext cx="4167536" cy="248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ftr" idx="11"/>
          </p:nvPr>
        </p:nvSpPr>
        <p:spPr>
          <a:xfrm>
            <a:off x="1504912" y="329309"/>
            <a:ext cx="4517997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9191637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12" descr="RedHashing.emf"/>
          <p:cNvPicPr preferRelativeResize="0"/>
          <p:nvPr/>
        </p:nvPicPr>
        <p:blipFill rotWithShape="1">
          <a:blip r:embed="rId2">
            <a:alphaModFix/>
          </a:blip>
          <a:srcRect l="-116" r="42454" b="36435"/>
          <a:stretch/>
        </p:blipFill>
        <p:spPr>
          <a:xfrm>
            <a:off x="1500613" y="643464"/>
            <a:ext cx="8766048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1504913" y="956173"/>
            <a:ext cx="8761791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1504912" y="329309"/>
            <a:ext cx="4517997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9191637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13" descr="RedHashing.emf"/>
          <p:cNvPicPr preferRelativeResize="0"/>
          <p:nvPr/>
        </p:nvPicPr>
        <p:blipFill rotWithShape="1">
          <a:blip r:embed="rId2">
            <a:alphaModFix/>
          </a:blip>
          <a:srcRect l="-116" r="42454" b="36435"/>
          <a:stretch/>
        </p:blipFill>
        <p:spPr>
          <a:xfrm>
            <a:off x="1500613" y="643464"/>
            <a:ext cx="8766048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1498721" y="959314"/>
            <a:ext cx="3234600" cy="224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146503" y="960890"/>
            <a:ext cx="5104237" cy="449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1498722" y="3205493"/>
            <a:ext cx="3236492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1504912" y="329309"/>
            <a:ext cx="4517997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9191637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15" descr="RedHashing.emf"/>
          <p:cNvPicPr preferRelativeResize="0"/>
          <p:nvPr/>
        </p:nvPicPr>
        <p:blipFill rotWithShape="1">
          <a:blip r:embed="rId2">
            <a:alphaModFix/>
          </a:blip>
          <a:srcRect l="-116" r="42454" b="36435"/>
          <a:stretch/>
        </p:blipFill>
        <p:spPr>
          <a:xfrm>
            <a:off x="1500613" y="643464"/>
            <a:ext cx="8766048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6"/>
          <p:cNvGrpSpPr/>
          <p:nvPr/>
        </p:nvGrpSpPr>
        <p:grpSpPr>
          <a:xfrm>
            <a:off x="6662002" y="482172"/>
            <a:ext cx="4681849" cy="5149101"/>
            <a:chOff x="4996501" y="482171"/>
            <a:chExt cx="3511387" cy="5149101"/>
          </a:xfrm>
        </p:grpSpPr>
        <p:sp>
          <p:nvSpPr>
            <p:cNvPr id="73" name="Google Shape;73;p16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100000">
                  <a:srgbClr val="0C0C0C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33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509436" y="1129513"/>
            <a:ext cx="4514888" cy="191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>
            <a:spLocks noGrp="1"/>
          </p:cNvSpPr>
          <p:nvPr>
            <p:ph type="pic" idx="2"/>
          </p:nvPr>
        </p:nvSpPr>
        <p:spPr>
          <a:xfrm>
            <a:off x="7520171" y="1122544"/>
            <a:ext cx="2979997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1508561" y="3057166"/>
            <a:ext cx="4521089" cy="209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1499457" y="5469858"/>
            <a:ext cx="4525303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1500612" y="318642"/>
            <a:ext cx="3468043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4968655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16" descr="RedHashing.emf"/>
          <p:cNvPicPr preferRelativeResize="0"/>
          <p:nvPr/>
        </p:nvPicPr>
        <p:blipFill rotWithShape="1">
          <a:blip r:embed="rId2">
            <a:alphaModFix/>
          </a:blip>
          <a:srcRect l="-116" r="70363" b="36435"/>
          <a:stretch/>
        </p:blipFill>
        <p:spPr>
          <a:xfrm>
            <a:off x="1500613" y="643464"/>
            <a:ext cx="452323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504913" y="956173"/>
            <a:ext cx="8761791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 rot="5400000">
            <a:off x="4241491" y="-569193"/>
            <a:ext cx="3288635" cy="8761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1504912" y="329309"/>
            <a:ext cx="4517997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9191637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7" descr="RedHashing.emf"/>
          <p:cNvPicPr preferRelativeResize="0"/>
          <p:nvPr/>
        </p:nvPicPr>
        <p:blipFill rotWithShape="1">
          <a:blip r:embed="rId2">
            <a:alphaModFix/>
          </a:blip>
          <a:srcRect l="-116" r="42454" b="36435"/>
          <a:stretch/>
        </p:blipFill>
        <p:spPr>
          <a:xfrm>
            <a:off x="1500613" y="643464"/>
            <a:ext cx="8766048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0000">
              <a:srgbClr val="FDFDFD"/>
            </a:gs>
            <a:gs pos="100000">
              <a:srgbClr val="7A7A7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"/>
          <p:cNvPicPr preferRelativeResize="0"/>
          <p:nvPr/>
        </p:nvPicPr>
        <p:blipFill rotWithShape="1">
          <a:blip r:embed="rId12">
            <a:alphaModFix/>
          </a:blip>
          <a:srcRect t="1538" b="-1538"/>
          <a:stretch/>
        </p:blipFill>
        <p:spPr>
          <a:xfrm>
            <a:off x="0" y="6119854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7"/>
          <p:cNvCxnSpPr/>
          <p:nvPr/>
        </p:nvCxnSpPr>
        <p:spPr>
          <a:xfrm>
            <a:off x="0" y="6121005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7"/>
          <p:cNvSpPr txBox="1">
            <a:spLocks noGrp="1"/>
          </p:cNvSpPr>
          <p:nvPr>
            <p:ph type="title"/>
          </p:nvPr>
        </p:nvSpPr>
        <p:spPr>
          <a:xfrm>
            <a:off x="1504913" y="956173"/>
            <a:ext cx="8761791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body" idx="1"/>
          </p:nvPr>
        </p:nvSpPr>
        <p:spPr>
          <a:xfrm>
            <a:off x="1504913" y="2167386"/>
            <a:ext cx="8761791" cy="328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dt" idx="10"/>
          </p:nvPr>
        </p:nvSpPr>
        <p:spPr>
          <a:xfrm>
            <a:off x="6028412" y="330371"/>
            <a:ext cx="3157723" cy="3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ftr" idx="11"/>
          </p:nvPr>
        </p:nvSpPr>
        <p:spPr>
          <a:xfrm>
            <a:off x="1504912" y="329309"/>
            <a:ext cx="4517997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ldNum" idx="12"/>
          </p:nvPr>
        </p:nvSpPr>
        <p:spPr>
          <a:xfrm>
            <a:off x="9191637" y="131730"/>
            <a:ext cx="1060995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za.andre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zulian.vi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32.jp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1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20.png"/><Relationship Id="rId10" Type="http://schemas.openxmlformats.org/officeDocument/2006/relationships/image" Target="../media/image450.png"/><Relationship Id="rId4" Type="http://schemas.openxmlformats.org/officeDocument/2006/relationships/image" Target="../media/image19.png"/><Relationship Id="rId9" Type="http://schemas.openxmlformats.org/officeDocument/2006/relationships/image" Target="../media/image4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1524001" y="549531"/>
            <a:ext cx="91638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900" dirty="0"/>
              <a:t>Workshop </a:t>
            </a:r>
            <a:r>
              <a:rPr lang="en-US" sz="2900" dirty="0" err="1"/>
              <a:t>presencial</a:t>
            </a:r>
            <a:r>
              <a:rPr lang="en-US" sz="2900" dirty="0"/>
              <a:t>:</a:t>
            </a:r>
            <a:br>
              <a:rPr lang="en-US" sz="2900" dirty="0"/>
            </a:br>
            <a:endParaRPr sz="29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br>
              <a:rPr lang="en-US" sz="1500" dirty="0"/>
            </a:br>
            <a:r>
              <a:rPr lang="en-US" sz="3200" i="1" dirty="0" err="1"/>
              <a:t>Mapeamento</a:t>
            </a:r>
            <a:r>
              <a:rPr lang="en-US" sz="3200" i="1" dirty="0"/>
              <a:t> </a:t>
            </a:r>
            <a:r>
              <a:rPr lang="en-US" sz="3200" i="1" dirty="0" err="1"/>
              <a:t>probabilístico</a:t>
            </a:r>
            <a:r>
              <a:rPr lang="en-US" sz="3200" i="1" dirty="0"/>
              <a:t> da </a:t>
            </a:r>
            <a:r>
              <a:rPr lang="en-US" sz="3200" i="1" dirty="0" err="1"/>
              <a:t>distribuição</a:t>
            </a:r>
            <a:r>
              <a:rPr lang="en-US" sz="3200" i="1" dirty="0"/>
              <a:t> de </a:t>
            </a:r>
            <a:r>
              <a:rPr lang="en-US" sz="3200" i="1" dirty="0" err="1"/>
              <a:t>espécies</a:t>
            </a:r>
            <a:r>
              <a:rPr lang="en-US" sz="3200" i="1" dirty="0"/>
              <a:t> </a:t>
            </a:r>
            <a:r>
              <a:rPr lang="en-US" sz="3200" i="1" dirty="0" err="1"/>
              <a:t>baseado</a:t>
            </a:r>
            <a:r>
              <a:rPr lang="en-US" sz="3200" i="1" dirty="0"/>
              <a:t> </a:t>
            </a:r>
            <a:r>
              <a:rPr lang="en-US" sz="3200" i="1" dirty="0" err="1"/>
              <a:t>na</a:t>
            </a:r>
            <a:r>
              <a:rPr lang="en-US" sz="3200" i="1" dirty="0"/>
              <a:t> </a:t>
            </a:r>
            <a:r>
              <a:rPr lang="en-US" sz="3200" i="1" dirty="0" err="1"/>
              <a:t>integração</a:t>
            </a:r>
            <a:r>
              <a:rPr lang="en-US" sz="3200" i="1" dirty="0"/>
              <a:t> de dados</a:t>
            </a:r>
            <a:endParaRPr dirty="0"/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1524012" y="3781700"/>
            <a:ext cx="8113148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André L. Luza – Universidade Federal de Santa Maria (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luza.andre@gmail.com</a:t>
            </a:r>
            <a:r>
              <a:rPr lang="pt-BR" dirty="0"/>
              <a:t>)</a:t>
            </a:r>
            <a:endParaRPr lang="en-US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Viviane Zulian – North Carolina State University (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zulian.vi@gmail.com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28 a 31 de </a:t>
            </a:r>
            <a:r>
              <a:rPr lang="en-US" dirty="0" err="1"/>
              <a:t>julho</a:t>
            </a:r>
            <a:r>
              <a:rPr lang="en-US" dirty="0"/>
              <a:t> de 2022.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551472" y="956171"/>
            <a:ext cx="940166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Teorema de </a:t>
            </a:r>
            <a:r>
              <a:rPr lang="pt-BR" dirty="0" err="1"/>
              <a:t>Bayes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04C8F-97C3-A2E4-FCD9-9ABD5F681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4" t="41798" r="39157" b="46067"/>
          <a:stretch/>
        </p:blipFill>
        <p:spPr>
          <a:xfrm>
            <a:off x="4530902" y="1808251"/>
            <a:ext cx="3164441" cy="97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1938F9-89ED-9B58-57DE-DD792A975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64" t="47041" r="40085" b="42022"/>
          <a:stretch/>
        </p:blipFill>
        <p:spPr>
          <a:xfrm>
            <a:off x="4531519" y="3857080"/>
            <a:ext cx="3163824" cy="995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6AECF4-FC7C-AAD9-DEE5-ADDD85A27DC8}"/>
              </a:ext>
            </a:extLst>
          </p:cNvPr>
          <p:cNvSpPr txBox="1"/>
          <p:nvPr/>
        </p:nvSpPr>
        <p:spPr>
          <a:xfrm>
            <a:off x="8681663" y="4031671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i="1" dirty="0"/>
              <a:t>θ</a:t>
            </a:r>
            <a:r>
              <a:rPr lang="en-US" sz="1800" dirty="0"/>
              <a:t> - </a:t>
            </a:r>
            <a:r>
              <a:rPr lang="pt-BR" sz="1800" dirty="0"/>
              <a:t>parâmetros</a:t>
            </a:r>
          </a:p>
          <a:p>
            <a:r>
              <a:rPr lang="en-US" sz="1800" i="1" dirty="0"/>
              <a:t>x</a:t>
            </a:r>
            <a:r>
              <a:rPr lang="en-US" sz="1800" dirty="0"/>
              <a:t> - dados</a:t>
            </a:r>
          </a:p>
        </p:txBody>
      </p:sp>
    </p:spTree>
    <p:extLst>
      <p:ext uri="{BB962C8B-B14F-4D97-AF65-F5344CB8AC3E}">
        <p14:creationId xmlns:p14="http://schemas.microsoft.com/office/powerpoint/2010/main" val="273975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1C1FCE-D22B-1E06-6EBE-A17907F2B3CD}"/>
              </a:ext>
            </a:extLst>
          </p:cNvPr>
          <p:cNvSpPr/>
          <p:nvPr/>
        </p:nvSpPr>
        <p:spPr>
          <a:xfrm>
            <a:off x="4356243" y="137417"/>
            <a:ext cx="5537770" cy="6583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47318F-8F8B-9A59-AAD8-9CFFA8B4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46" y="302525"/>
            <a:ext cx="4849403" cy="6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0;p20">
            <a:extLst>
              <a:ext uri="{FF2B5EF4-FFF2-40B4-BE49-F238E27FC236}">
                <a16:creationId xmlns:a16="http://schemas.microsoft.com/office/drawing/2014/main" id="{95448528-1C1E-C7FD-B1B6-A2992DF3EE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0911" y="863703"/>
            <a:ext cx="940166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Resumindo...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2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ge72a3cd7be_0_18">
            <a:extLst>
              <a:ext uri="{FF2B5EF4-FFF2-40B4-BE49-F238E27FC236}">
                <a16:creationId xmlns:a16="http://schemas.microsoft.com/office/drawing/2014/main" id="{D878A5DD-B8B0-077B-6B49-A6B8481F14F2}"/>
              </a:ext>
            </a:extLst>
          </p:cNvPr>
          <p:cNvSpPr txBox="1">
            <a:spLocks/>
          </p:cNvSpPr>
          <p:nvPr/>
        </p:nvSpPr>
        <p:spPr>
          <a:xfrm>
            <a:off x="1504913" y="956173"/>
            <a:ext cx="87618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Sumário - Sábado, 30 de julho</a:t>
            </a:r>
          </a:p>
        </p:txBody>
      </p:sp>
      <p:sp>
        <p:nvSpPr>
          <p:cNvPr id="17" name="Google Shape;109;ge72a3cd7be_0_18">
            <a:extLst>
              <a:ext uri="{FF2B5EF4-FFF2-40B4-BE49-F238E27FC236}">
                <a16:creationId xmlns:a16="http://schemas.microsoft.com/office/drawing/2014/main" id="{0F3E1E5C-1EF5-6934-40B4-590BD8179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16422" y="1911747"/>
            <a:ext cx="8761800" cy="328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Coleta, organização e mapeamento de dados de ciência cidadã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Introdução aos modelos de integração de dados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Introdução ao teste de ajuste dos modelos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Socialização de projetos</a:t>
            </a:r>
          </a:p>
        </p:txBody>
      </p:sp>
    </p:spTree>
    <p:extLst>
      <p:ext uri="{BB962C8B-B14F-4D97-AF65-F5344CB8AC3E}">
        <p14:creationId xmlns:p14="http://schemas.microsoft.com/office/powerpoint/2010/main" val="374765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4;p2">
            <a:extLst>
              <a:ext uri="{FF2B5EF4-FFF2-40B4-BE49-F238E27FC236}">
                <a16:creationId xmlns:a16="http://schemas.microsoft.com/office/drawing/2014/main" id="{77FB9CEA-FCAE-18F8-EE93-D17427E882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1528" y="1132159"/>
            <a:ext cx="9380306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O que precisamos para modelar a distribuição de uma espécie?</a:t>
            </a:r>
          </a:p>
        </p:txBody>
      </p:sp>
    </p:spTree>
    <p:extLst>
      <p:ext uri="{BB962C8B-B14F-4D97-AF65-F5344CB8AC3E}">
        <p14:creationId xmlns:p14="http://schemas.microsoft.com/office/powerpoint/2010/main" val="171295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4;p2">
            <a:extLst>
              <a:ext uri="{FF2B5EF4-FFF2-40B4-BE49-F238E27FC236}">
                <a16:creationId xmlns:a16="http://schemas.microsoft.com/office/drawing/2014/main" id="{77FB9CEA-FCAE-18F8-EE93-D17427E882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1528" y="1132159"/>
            <a:ext cx="9380306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O que precisamos para modelar a distribuição de uma espécie?</a:t>
            </a:r>
          </a:p>
        </p:txBody>
      </p:sp>
      <p:sp>
        <p:nvSpPr>
          <p:cNvPr id="7" name="Google Shape;151;p4">
            <a:extLst>
              <a:ext uri="{FF2B5EF4-FFF2-40B4-BE49-F238E27FC236}">
                <a16:creationId xmlns:a16="http://schemas.microsoft.com/office/drawing/2014/main" id="{279DB82A-5E34-F698-46F7-58D799A5CAE9}"/>
              </a:ext>
            </a:extLst>
          </p:cNvPr>
          <p:cNvSpPr txBox="1"/>
          <p:nvPr/>
        </p:nvSpPr>
        <p:spPr>
          <a:xfrm>
            <a:off x="1092485" y="3311386"/>
            <a:ext cx="982209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Depende</a:t>
            </a:r>
            <a:r>
              <a:rPr lang="en-US" sz="1800" dirty="0"/>
              <a:t> da </a:t>
            </a:r>
            <a:r>
              <a:rPr lang="en-US" sz="1800" dirty="0" err="1"/>
              <a:t>pergunta</a:t>
            </a:r>
            <a:r>
              <a:rPr lang="en-US" sz="1800" dirty="0"/>
              <a:t> que </a:t>
            </a:r>
            <a:r>
              <a:rPr lang="en-US" sz="1800" dirty="0" err="1"/>
              <a:t>queremos</a:t>
            </a:r>
            <a:r>
              <a:rPr lang="en-US" sz="1800" dirty="0"/>
              <a:t> responder!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primeiro requisito é obter detecções da espécie foco.</a:t>
            </a:r>
          </a:p>
        </p:txBody>
      </p:sp>
    </p:spTree>
    <p:extLst>
      <p:ext uri="{BB962C8B-B14F-4D97-AF65-F5344CB8AC3E}">
        <p14:creationId xmlns:p14="http://schemas.microsoft.com/office/powerpoint/2010/main" val="132412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>
            <a:spLocks noGrp="1"/>
          </p:cNvSpPr>
          <p:nvPr>
            <p:ph type="title"/>
          </p:nvPr>
        </p:nvSpPr>
        <p:spPr>
          <a:xfrm>
            <a:off x="680235" y="959873"/>
            <a:ext cx="65712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Como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dados?</a:t>
            </a:r>
            <a:endParaRPr dirty="0"/>
          </a:p>
        </p:txBody>
      </p:sp>
      <p:sp>
        <p:nvSpPr>
          <p:cNvPr id="148" name="Google Shape;148;p4"/>
          <p:cNvSpPr txBox="1">
            <a:spLocks noGrp="1"/>
          </p:cNvSpPr>
          <p:nvPr>
            <p:ph type="body" idx="1"/>
          </p:nvPr>
        </p:nvSpPr>
        <p:spPr>
          <a:xfrm>
            <a:off x="570282" y="1784699"/>
            <a:ext cx="6927768" cy="411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41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30"/>
              <a:buChar char="•"/>
            </a:pPr>
            <a:r>
              <a:rPr lang="en-US" sz="2400" dirty="0"/>
              <a:t>Tipo: </a:t>
            </a:r>
            <a:endParaRPr sz="2400" dirty="0"/>
          </a:p>
          <a:p>
            <a:pPr marL="685800" lvl="1" indent="-2241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30"/>
              <a:buChar char="•"/>
            </a:pPr>
            <a:r>
              <a:rPr lang="en-US" sz="1800" dirty="0" err="1"/>
              <a:t>Detecção</a:t>
            </a:r>
            <a:r>
              <a:rPr lang="en-US" sz="1800" dirty="0"/>
              <a:t> / não </a:t>
            </a:r>
            <a:r>
              <a:rPr lang="en-US" sz="1800" dirty="0" err="1"/>
              <a:t>detecção</a:t>
            </a:r>
            <a:r>
              <a:rPr lang="en-US" sz="1800" dirty="0"/>
              <a:t> </a:t>
            </a:r>
            <a:endParaRPr sz="1800" dirty="0"/>
          </a:p>
          <a:p>
            <a:pPr marL="685800" lvl="1" indent="-2241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30"/>
              <a:buChar char="•"/>
            </a:pPr>
            <a:r>
              <a:rPr lang="en-US" sz="1800" dirty="0" err="1"/>
              <a:t>Presença</a:t>
            </a:r>
            <a:r>
              <a:rPr lang="en-US" sz="1800" dirty="0"/>
              <a:t> / </a:t>
            </a:r>
            <a:r>
              <a:rPr lang="en-US" sz="2000" dirty="0" err="1"/>
              <a:t>ausência</a:t>
            </a:r>
            <a:endParaRPr sz="1800" dirty="0"/>
          </a:p>
          <a:p>
            <a:pPr marL="685800" lvl="1" indent="-2241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30"/>
              <a:buChar char="•"/>
            </a:pPr>
            <a:r>
              <a:rPr lang="en-US" sz="1800" dirty="0" err="1"/>
              <a:t>Somente</a:t>
            </a:r>
            <a:r>
              <a:rPr lang="en-US" sz="1800" dirty="0"/>
              <a:t> </a:t>
            </a:r>
            <a:r>
              <a:rPr lang="en-US" sz="1800" dirty="0" err="1"/>
              <a:t>detecção</a:t>
            </a:r>
            <a:r>
              <a:rPr lang="en-US" sz="1800" dirty="0"/>
              <a:t> (presence-only, background-presence)</a:t>
            </a:r>
            <a:endParaRPr sz="1800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2286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2400" dirty="0" err="1"/>
              <a:t>Protocolo</a:t>
            </a:r>
            <a:endParaRPr sz="2400" dirty="0"/>
          </a:p>
          <a:p>
            <a:pPr marL="685800" lvl="1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800" dirty="0" err="1"/>
              <a:t>Padronizados</a:t>
            </a:r>
            <a:endParaRPr sz="1800" dirty="0"/>
          </a:p>
          <a:p>
            <a:pPr marL="1143000" lvl="2" indent="-224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en-US" sz="1800" dirty="0" err="1"/>
              <a:t>Protocolos</a:t>
            </a:r>
            <a:r>
              <a:rPr lang="en-US" sz="1800" dirty="0"/>
              <a:t> </a:t>
            </a:r>
            <a:r>
              <a:rPr lang="en-US" sz="1800" dirty="0" err="1"/>
              <a:t>amostrais</a:t>
            </a:r>
            <a:r>
              <a:rPr lang="en-US" sz="1800" dirty="0"/>
              <a:t> </a:t>
            </a:r>
            <a:r>
              <a:rPr lang="en-US" sz="1800" dirty="0" err="1"/>
              <a:t>comuns</a:t>
            </a:r>
            <a:endParaRPr sz="1800" dirty="0"/>
          </a:p>
          <a:p>
            <a:pPr marL="685800" lvl="1" indent="-234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-US" sz="1800" dirty="0"/>
              <a:t>Não </a:t>
            </a:r>
            <a:r>
              <a:rPr lang="en-US" sz="1800" dirty="0" err="1"/>
              <a:t>padronizados</a:t>
            </a:r>
            <a:endParaRPr sz="1800" dirty="0"/>
          </a:p>
          <a:p>
            <a:pPr marL="1143000" lvl="2" indent="-224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en-US" sz="1800" dirty="0" err="1"/>
              <a:t>Diversos</a:t>
            </a:r>
            <a:r>
              <a:rPr lang="en-US" sz="1800" dirty="0"/>
              <a:t> </a:t>
            </a:r>
            <a:r>
              <a:rPr lang="en-US" sz="1800" dirty="0" err="1"/>
              <a:t>protocolos</a:t>
            </a:r>
            <a:r>
              <a:rPr lang="en-US" sz="1800" dirty="0"/>
              <a:t> </a:t>
            </a:r>
            <a:r>
              <a:rPr lang="en-US" sz="1800" dirty="0" err="1"/>
              <a:t>amostrais</a:t>
            </a:r>
            <a:endParaRPr sz="1800" dirty="0"/>
          </a:p>
        </p:txBody>
      </p:sp>
      <p:sp>
        <p:nvSpPr>
          <p:cNvPr id="149" name="Google Shape;149;p4"/>
          <p:cNvSpPr txBox="1"/>
          <p:nvPr/>
        </p:nvSpPr>
        <p:spPr>
          <a:xfrm>
            <a:off x="0" y="6539957"/>
            <a:ext cx="10606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Miller et al. 2019, </a:t>
            </a:r>
            <a:r>
              <a:rPr lang="en-US" i="1" dirty="0">
                <a:solidFill>
                  <a:schemeClr val="dk1"/>
                </a:solidFill>
              </a:rPr>
              <a:t>Meth. Ecol. </a:t>
            </a:r>
            <a:r>
              <a:rPr lang="en-US" i="1" dirty="0" err="1">
                <a:solidFill>
                  <a:schemeClr val="dk1"/>
                </a:solidFill>
              </a:rPr>
              <a:t>Evol</a:t>
            </a:r>
            <a:r>
              <a:rPr lang="en-US" dirty="0">
                <a:solidFill>
                  <a:schemeClr val="dk1"/>
                </a:solidFill>
              </a:rPr>
              <a:t>.; </a:t>
            </a:r>
            <a:r>
              <a:rPr lang="en-US" dirty="0" err="1">
                <a:solidFill>
                  <a:schemeClr val="dk1"/>
                </a:solidFill>
              </a:rPr>
              <a:t>Pacifici</a:t>
            </a:r>
            <a:r>
              <a:rPr lang="en-US" dirty="0">
                <a:solidFill>
                  <a:schemeClr val="dk1"/>
                </a:solidFill>
              </a:rPr>
              <a:t> et al. 2017, </a:t>
            </a:r>
            <a:r>
              <a:rPr lang="en-US" i="1" dirty="0">
                <a:solidFill>
                  <a:schemeClr val="dk1"/>
                </a:solidFill>
              </a:rPr>
              <a:t>Ecology</a:t>
            </a:r>
            <a:r>
              <a:rPr lang="en-US" dirty="0">
                <a:solidFill>
                  <a:schemeClr val="dk1"/>
                </a:solidFill>
              </a:rPr>
              <a:t>; </a:t>
            </a:r>
            <a:r>
              <a:rPr lang="en-US" dirty="0" err="1">
                <a:solidFill>
                  <a:schemeClr val="dk1"/>
                </a:solidFill>
              </a:rPr>
              <a:t>Guillera-Arroita</a:t>
            </a:r>
            <a:r>
              <a:rPr lang="en-US" dirty="0">
                <a:solidFill>
                  <a:schemeClr val="dk1"/>
                </a:solidFill>
              </a:rPr>
              <a:t> et al. 2015 </a:t>
            </a:r>
            <a:r>
              <a:rPr lang="en-US" i="1" dirty="0">
                <a:solidFill>
                  <a:schemeClr val="dk1"/>
                </a:solidFill>
              </a:rPr>
              <a:t>Global Ecol. </a:t>
            </a:r>
            <a:r>
              <a:rPr lang="en-US" i="1" dirty="0" err="1">
                <a:solidFill>
                  <a:schemeClr val="dk1"/>
                </a:solidFill>
              </a:rPr>
              <a:t>Biogeogr</a:t>
            </a:r>
            <a:r>
              <a:rPr lang="en-US" i="1" dirty="0">
                <a:solidFill>
                  <a:schemeClr val="dk1"/>
                </a:solidFill>
              </a:rPr>
              <a:t>.</a:t>
            </a:r>
            <a:endParaRPr i="1" dirty="0">
              <a:solidFill>
                <a:schemeClr val="dk1"/>
              </a:solidFill>
            </a:endParaRPr>
          </a:p>
        </p:txBody>
      </p:sp>
      <p:cxnSp>
        <p:nvCxnSpPr>
          <p:cNvPr id="150" name="Google Shape;150;p4"/>
          <p:cNvCxnSpPr/>
          <p:nvPr/>
        </p:nvCxnSpPr>
        <p:spPr>
          <a:xfrm>
            <a:off x="9407350" y="2138600"/>
            <a:ext cx="10500" cy="90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51" name="Google Shape;151;p4"/>
          <p:cNvSpPr txBox="1"/>
          <p:nvPr/>
        </p:nvSpPr>
        <p:spPr>
          <a:xfrm>
            <a:off x="6883800" y="2232600"/>
            <a:ext cx="311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Qualidade</a:t>
            </a:r>
            <a:r>
              <a:rPr lang="en-US" dirty="0"/>
              <a:t> do dado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 </a:t>
            </a:r>
            <a:r>
              <a:rPr lang="en-US" dirty="0" err="1"/>
              <a:t>modelagem</a:t>
            </a:r>
            <a:endParaRPr dirty="0"/>
          </a:p>
        </p:txBody>
      </p:sp>
      <p:cxnSp>
        <p:nvCxnSpPr>
          <p:cNvPr id="152" name="Google Shape;152;p4"/>
          <p:cNvCxnSpPr/>
          <p:nvPr/>
        </p:nvCxnSpPr>
        <p:spPr>
          <a:xfrm rot="10800000" flipH="1">
            <a:off x="7633150" y="2150900"/>
            <a:ext cx="3600" cy="88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53" name="Google Shape;153;p4"/>
          <p:cNvSpPr txBox="1"/>
          <p:nvPr/>
        </p:nvSpPr>
        <p:spPr>
          <a:xfrm>
            <a:off x="8857375" y="2232600"/>
            <a:ext cx="311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Disponibilidade do dado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 modelagem</a:t>
            </a:r>
            <a:endParaRPr/>
          </a:p>
        </p:txBody>
      </p:sp>
      <p:pic>
        <p:nvPicPr>
          <p:cNvPr id="154" name="Google Shape;15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246" y="4304826"/>
            <a:ext cx="2842125" cy="16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2721" y="4304826"/>
            <a:ext cx="2673518" cy="16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909" y="4279426"/>
            <a:ext cx="2310825" cy="16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60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e731ba7c9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335" y="2106102"/>
            <a:ext cx="8256350" cy="31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7;p4">
            <a:extLst>
              <a:ext uri="{FF2B5EF4-FFF2-40B4-BE49-F238E27FC236}">
                <a16:creationId xmlns:a16="http://schemas.microsoft.com/office/drawing/2014/main" id="{67395A6B-5025-CDB1-B657-2DDB6BE92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0356" y="959873"/>
            <a:ext cx="8597329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Tipo de dado para modelo hierárquico</a:t>
            </a:r>
          </a:p>
        </p:txBody>
      </p:sp>
    </p:spTree>
    <p:extLst>
      <p:ext uri="{BB962C8B-B14F-4D97-AF65-F5344CB8AC3E}">
        <p14:creationId xmlns:p14="http://schemas.microsoft.com/office/powerpoint/2010/main" val="298341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1433484" y="1005333"/>
            <a:ext cx="9165691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Implicações de assumir uma detecção perfeita</a:t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4525297" y="3231378"/>
            <a:ext cx="28292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Ver exemplo de resposta enviesada por detecção perfeita.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l="13658" t="21415" r="17395" b="9879"/>
          <a:stretch/>
        </p:blipFill>
        <p:spPr>
          <a:xfrm>
            <a:off x="1803000" y="1638437"/>
            <a:ext cx="7969329" cy="446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0" y="6550264"/>
            <a:ext cx="8568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Kéry</a:t>
            </a:r>
            <a:r>
              <a:rPr lang="en-US" dirty="0">
                <a:solidFill>
                  <a:schemeClr val="dk1"/>
                </a:solidFill>
              </a:rPr>
              <a:t> et al. 2013, </a:t>
            </a:r>
            <a:r>
              <a:rPr lang="en-US" i="1" dirty="0">
                <a:solidFill>
                  <a:schemeClr val="dk1"/>
                </a:solidFill>
              </a:rPr>
              <a:t>Journal of Biogeography  </a:t>
            </a:r>
            <a:endParaRPr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e72a3cd7be_0_2"/>
          <p:cNvPicPr preferRelativeResize="0"/>
          <p:nvPr/>
        </p:nvPicPr>
        <p:blipFill rotWithShape="1">
          <a:blip r:embed="rId3">
            <a:alphaModFix/>
          </a:blip>
          <a:srcRect l="12219" t="20352" r="53055" b="12434"/>
          <a:stretch/>
        </p:blipFill>
        <p:spPr>
          <a:xfrm>
            <a:off x="4199776" y="1431510"/>
            <a:ext cx="4796739" cy="511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e72a3cd7be_0_2"/>
          <p:cNvSpPr txBox="1">
            <a:spLocks noGrp="1"/>
          </p:cNvSpPr>
          <p:nvPr>
            <p:ph type="title"/>
          </p:nvPr>
        </p:nvSpPr>
        <p:spPr>
          <a:xfrm>
            <a:off x="1433484" y="852933"/>
            <a:ext cx="91656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Implicações de assumir uma detecção perfeita</a:t>
            </a:r>
            <a:endParaRPr/>
          </a:p>
        </p:txBody>
      </p:sp>
      <p:sp>
        <p:nvSpPr>
          <p:cNvPr id="6" name="Google Shape;173;p22">
            <a:extLst>
              <a:ext uri="{FF2B5EF4-FFF2-40B4-BE49-F238E27FC236}">
                <a16:creationId xmlns:a16="http://schemas.microsoft.com/office/drawing/2014/main" id="{7BF6F0AD-804A-465E-838D-60D6618D66AD}"/>
              </a:ext>
            </a:extLst>
          </p:cNvPr>
          <p:cNvSpPr txBox="1"/>
          <p:nvPr/>
        </p:nvSpPr>
        <p:spPr>
          <a:xfrm>
            <a:off x="0" y="6550264"/>
            <a:ext cx="8568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Kéry</a:t>
            </a:r>
            <a:r>
              <a:rPr lang="en-US" dirty="0">
                <a:solidFill>
                  <a:schemeClr val="dk1"/>
                </a:solidFill>
              </a:rPr>
              <a:t> et al. 2013, </a:t>
            </a:r>
            <a:r>
              <a:rPr lang="en-US" i="1" dirty="0">
                <a:solidFill>
                  <a:schemeClr val="dk1"/>
                </a:solidFill>
              </a:rPr>
              <a:t>Journal of Biogeography  </a:t>
            </a:r>
            <a:endParaRPr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72a3cd7be_0_18"/>
          <p:cNvSpPr txBox="1">
            <a:spLocks noGrp="1"/>
          </p:cNvSpPr>
          <p:nvPr>
            <p:ph type="title"/>
          </p:nvPr>
        </p:nvSpPr>
        <p:spPr>
          <a:xfrm>
            <a:off x="1504913" y="956173"/>
            <a:ext cx="8761800" cy="104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Sumário</a:t>
            </a:r>
            <a:r>
              <a:rPr lang="en-US" dirty="0"/>
              <a:t> - </a:t>
            </a:r>
            <a:r>
              <a:rPr lang="en-US" dirty="0" err="1"/>
              <a:t>Sexta-feira</a:t>
            </a:r>
            <a:r>
              <a:rPr lang="en-US" dirty="0"/>
              <a:t>, 29 de </a:t>
            </a:r>
            <a:r>
              <a:rPr lang="en-US" dirty="0" err="1"/>
              <a:t>julho</a:t>
            </a:r>
            <a:endParaRPr dirty="0"/>
          </a:p>
        </p:txBody>
      </p:sp>
      <p:sp>
        <p:nvSpPr>
          <p:cNvPr id="109" name="Google Shape;109;ge72a3cd7be_0_18"/>
          <p:cNvSpPr txBox="1">
            <a:spLocks noGrp="1"/>
          </p:cNvSpPr>
          <p:nvPr>
            <p:ph type="body" idx="1"/>
          </p:nvPr>
        </p:nvSpPr>
        <p:spPr>
          <a:xfrm>
            <a:off x="1416422" y="1911747"/>
            <a:ext cx="8761800" cy="328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espécies</a:t>
            </a:r>
            <a:endParaRPr dirty="0"/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modelos</a:t>
            </a:r>
            <a:endParaRPr dirty="0"/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Métodos</a:t>
            </a:r>
            <a:r>
              <a:rPr lang="en-US" dirty="0"/>
              <a:t> para </a:t>
            </a:r>
            <a:r>
              <a:rPr lang="en-US" dirty="0" err="1"/>
              <a:t>estimativa</a:t>
            </a:r>
            <a:r>
              <a:rPr lang="en-US" dirty="0"/>
              <a:t> de </a:t>
            </a:r>
            <a:r>
              <a:rPr lang="pt-BR" dirty="0"/>
              <a:t>parâmetros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Diferenças entre abordagem </a:t>
            </a:r>
            <a:r>
              <a:rPr lang="pt-BR" dirty="0" err="1"/>
              <a:t>frequentista</a:t>
            </a:r>
            <a:r>
              <a:rPr lang="pt-BR" dirty="0"/>
              <a:t> e bayesiana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Prática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R e Jags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Exercício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1541640" y="956171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Modelos de ocupação de sítio</a:t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1537568" y="2076025"/>
            <a:ext cx="231345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biológico</a:t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8125507" y="2076025"/>
            <a:ext cx="224933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amostral</a:t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0" y="6560055"/>
            <a:ext cx="6100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MacKenzie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D. et al. </a:t>
            </a:r>
            <a:r>
              <a:rPr lang="en-US" sz="14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Ecology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83 (8): 2248–2255 (2002).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1541640" y="956171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Modelos de ocupação de sítio</a:t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1545711" y="3525444"/>
            <a:ext cx="2305311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697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197" name="Google Shape;197;p24"/>
          <p:cNvSpPr/>
          <p:nvPr/>
        </p:nvSpPr>
        <p:spPr>
          <a:xfrm>
            <a:off x="308415" y="5377375"/>
            <a:ext cx="478413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697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1302018" y="2997564"/>
            <a:ext cx="2784554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9999" b="-2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7340" y="4631649"/>
            <a:ext cx="53753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probabilidade de ocorrência dado as covariáveis de sítio?</a:t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1537568" y="2076025"/>
            <a:ext cx="231345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biológico</a:t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8125507" y="2076025"/>
            <a:ext cx="224933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amostral</a:t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0" y="6560055"/>
            <a:ext cx="6100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MacKenzie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D. et al. </a:t>
            </a:r>
            <a:r>
              <a:rPr lang="en-US" sz="14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Ecology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83 (8): 2248–2255 (2002).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1541640" y="956171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Modelos de ocupação de sítio</a:t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1545711" y="3525444"/>
            <a:ext cx="2305311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697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308415" y="5377375"/>
            <a:ext cx="478413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697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7912405" y="3534848"/>
            <a:ext cx="2739661" cy="3956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969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6809346" y="5331337"/>
            <a:ext cx="4945778" cy="4153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712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1302018" y="2997564"/>
            <a:ext cx="2784554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9999" b="-2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7340" y="4631649"/>
            <a:ext cx="53753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probabilidade de ocorrência dado as covariáveis de sítio?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7258457" y="2997564"/>
            <a:ext cx="4199130" cy="3693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t="-9999" b="-2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6514454" y="4552167"/>
            <a:ext cx="55355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probabilidade de detecção dado as covariáveis de amostragem?</a:t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1537568" y="2076025"/>
            <a:ext cx="231345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biológico</a:t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8125507" y="2076025"/>
            <a:ext cx="224933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amostral</a:t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0" y="6560055"/>
            <a:ext cx="6100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MacKenzie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D. et al. </a:t>
            </a:r>
            <a:r>
              <a:rPr lang="en-US" sz="14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Ecology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83 (8): 2248–2255 (2002).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0874" y="3172052"/>
            <a:ext cx="1581599" cy="14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1433475" y="947897"/>
            <a:ext cx="9165691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/>
              <a:t>Pressupostos</a:t>
            </a:r>
            <a:r>
              <a:rPr lang="en-US" dirty="0"/>
              <a:t> do </a:t>
            </a:r>
            <a:r>
              <a:rPr lang="en-US" dirty="0" err="1"/>
              <a:t>modelo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Google Shape;226;p26"/>
              <p:cNvSpPr txBox="1"/>
              <p:nvPr/>
            </p:nvSpPr>
            <p:spPr>
              <a:xfrm>
                <a:off x="1433475" y="1652850"/>
                <a:ext cx="6363506" cy="430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3020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Char char="●"/>
                </a:pPr>
                <a:r>
                  <a:rPr lang="en-US" sz="1600" dirty="0"/>
                  <a:t>População </a:t>
                </a:r>
                <a:r>
                  <a:rPr lang="en-US" sz="1600" dirty="0" err="1"/>
                  <a:t>fechada</a:t>
                </a:r>
                <a:r>
                  <a:rPr lang="en-US" sz="1600" dirty="0"/>
                  <a:t> de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=1 …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visitas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ocasiões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amostrais</a:t>
                </a:r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26" name="Google Shape;226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475" y="1652850"/>
                <a:ext cx="6363506" cy="430857"/>
              </a:xfrm>
              <a:prstGeom prst="rect">
                <a:avLst/>
              </a:prstGeom>
              <a:blipFill>
                <a:blip r:embed="rId3"/>
                <a:stretch>
                  <a:fillRect b="-7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81" y="1358822"/>
            <a:ext cx="4109183" cy="190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386" y="2301670"/>
            <a:ext cx="1633395" cy="80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0" y="6457800"/>
            <a:ext cx="59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Mackenzie et al. 2002, </a:t>
            </a:r>
            <a:r>
              <a:rPr lang="en-US" i="1" dirty="0">
                <a:solidFill>
                  <a:schemeClr val="tx1"/>
                </a:solidFill>
              </a:rPr>
              <a:t>Ecology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Kéry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dirty="0" err="1">
                <a:solidFill>
                  <a:schemeClr val="tx1"/>
                </a:solidFill>
              </a:rPr>
              <a:t>Royle</a:t>
            </a:r>
            <a:r>
              <a:rPr lang="en-US" dirty="0">
                <a:solidFill>
                  <a:schemeClr val="tx1"/>
                </a:solidFill>
              </a:rPr>
              <a:t> 2016 </a:t>
            </a:r>
            <a:r>
              <a:rPr lang="en-US" i="1" dirty="0">
                <a:solidFill>
                  <a:schemeClr val="tx1"/>
                </a:solidFill>
              </a:rPr>
              <a:t>AHM Book Vol I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9" name="Google Shape;228;p26">
            <a:extLst>
              <a:ext uri="{FF2B5EF4-FFF2-40B4-BE49-F238E27FC236}">
                <a16:creationId xmlns:a16="http://schemas.microsoft.com/office/drawing/2014/main" id="{CEB90856-9920-4C53-AA58-FE6640EB3C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0029" y="3595630"/>
            <a:ext cx="4331441" cy="13407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6;p26">
            <a:extLst>
              <a:ext uri="{FF2B5EF4-FFF2-40B4-BE49-F238E27FC236}">
                <a16:creationId xmlns:a16="http://schemas.microsoft.com/office/drawing/2014/main" id="{9FAF3F73-97D0-4F10-9F5C-3632F9F5E501}"/>
              </a:ext>
            </a:extLst>
          </p:cNvPr>
          <p:cNvSpPr txBox="1"/>
          <p:nvPr/>
        </p:nvSpPr>
        <p:spPr>
          <a:xfrm>
            <a:off x="1433475" y="2144560"/>
            <a:ext cx="636350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Ausência</a:t>
            </a:r>
            <a:r>
              <a:rPr lang="en-US" sz="1600" dirty="0"/>
              <a:t> de </a:t>
            </a:r>
            <a:r>
              <a:rPr lang="en-US" sz="1600" dirty="0" err="1"/>
              <a:t>falsos</a:t>
            </a:r>
            <a:r>
              <a:rPr lang="en-US" sz="1600" dirty="0"/>
              <a:t> </a:t>
            </a:r>
            <a:r>
              <a:rPr lang="en-US" sz="1600" dirty="0" err="1"/>
              <a:t>positivos</a:t>
            </a:r>
            <a:r>
              <a:rPr lang="en-US" sz="1600" dirty="0"/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0BCA3-D086-4B39-AC24-F8C018C6852B}"/>
              </a:ext>
            </a:extLst>
          </p:cNvPr>
          <p:cNvSpPr txBox="1"/>
          <p:nvPr/>
        </p:nvSpPr>
        <p:spPr>
          <a:xfrm>
            <a:off x="1433475" y="2441235"/>
            <a:ext cx="42004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Detecção</a:t>
            </a:r>
            <a:r>
              <a:rPr lang="en-US" sz="1600" dirty="0"/>
              <a:t> </a:t>
            </a:r>
            <a:r>
              <a:rPr lang="en-US" sz="1600" dirty="0" err="1"/>
              <a:t>independente</a:t>
            </a:r>
            <a:r>
              <a:rPr lang="en-US" sz="1600" dirty="0"/>
              <a:t>;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ED50D2-0E73-4E07-8554-DE94753B1921}"/>
                  </a:ext>
                </a:extLst>
              </p:cNvPr>
              <p:cNvSpPr txBox="1"/>
              <p:nvPr/>
            </p:nvSpPr>
            <p:spPr>
              <a:xfrm>
                <a:off x="1433475" y="3179396"/>
                <a:ext cx="61107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0" indent="-33020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Char char="●"/>
                </a:pPr>
                <a:r>
                  <a:rPr lang="en-US" sz="1600" dirty="0"/>
                  <a:t>Homogeneidade de </a:t>
                </a:r>
                <a:r>
                  <a:rPr lang="en-US" sz="1600" dirty="0" err="1"/>
                  <a:t>detecção</a:t>
                </a:r>
                <a:r>
                  <a:rPr lang="en-US" sz="1600" dirty="0"/>
                  <a:t>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600" dirty="0"/>
                  <a:t> </a:t>
                </a:r>
                <a:r>
                  <a:rPr lang="en-US" sz="1600" dirty="0"/>
                  <a:t>indivíduos;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ED50D2-0E73-4E07-8554-DE94753B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475" y="3179396"/>
                <a:ext cx="6110748" cy="338554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4A43F54-C867-496D-B82B-2C6A7A09CAA4}"/>
              </a:ext>
            </a:extLst>
          </p:cNvPr>
          <p:cNvSpPr txBox="1"/>
          <p:nvPr/>
        </p:nvSpPr>
        <p:spPr>
          <a:xfrm>
            <a:off x="1433475" y="5358518"/>
            <a:ext cx="611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Pressupostos</a:t>
            </a:r>
            <a:r>
              <a:rPr lang="en-US" sz="1600" dirty="0"/>
              <a:t> de </a:t>
            </a:r>
            <a:r>
              <a:rPr lang="en-US" sz="1600" dirty="0" err="1"/>
              <a:t>modelos</a:t>
            </a:r>
            <a:r>
              <a:rPr lang="en-US" sz="1600" dirty="0"/>
              <a:t> </a:t>
            </a:r>
            <a:r>
              <a:rPr lang="en-US" sz="1600" dirty="0" err="1"/>
              <a:t>paramétricos</a:t>
            </a:r>
            <a:r>
              <a:rPr lang="en-US" sz="1600" dirty="0"/>
              <a:t>;</a:t>
            </a:r>
          </a:p>
        </p:txBody>
      </p:sp>
      <p:pic>
        <p:nvPicPr>
          <p:cNvPr id="17" name="Google Shape;229;p26">
            <a:extLst>
              <a:ext uri="{FF2B5EF4-FFF2-40B4-BE49-F238E27FC236}">
                <a16:creationId xmlns:a16="http://schemas.microsoft.com/office/drawing/2014/main" id="{5DAB4211-4EA2-4E8A-A419-60B436630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6981" y="4001919"/>
            <a:ext cx="4109183" cy="190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10" grpId="0"/>
      <p:bldP spid="12" grpId="0"/>
      <p:bldP spid="14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1433484" y="1005333"/>
            <a:ext cx="9165691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500"/>
              <a:buNone/>
            </a:pPr>
            <a:r>
              <a:rPr lang="en-US" dirty="0" err="1"/>
              <a:t>Implicações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amostragem</a:t>
            </a:r>
            <a:endParaRPr dirty="0"/>
          </a:p>
        </p:txBody>
      </p:sp>
      <p:sp>
        <p:nvSpPr>
          <p:cNvPr id="3" name="Google Shape;226;p26">
            <a:extLst>
              <a:ext uri="{FF2B5EF4-FFF2-40B4-BE49-F238E27FC236}">
                <a16:creationId xmlns:a16="http://schemas.microsoft.com/office/drawing/2014/main" id="{8576D410-8F25-45D4-BAC0-1F3AA07B0DAF}"/>
              </a:ext>
            </a:extLst>
          </p:cNvPr>
          <p:cNvSpPr txBox="1"/>
          <p:nvPr/>
        </p:nvSpPr>
        <p:spPr>
          <a:xfrm>
            <a:off x="1433483" y="2034260"/>
            <a:ext cx="9962104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Conhecimento</a:t>
            </a:r>
            <a:r>
              <a:rPr lang="en-US" sz="1600" dirty="0"/>
              <a:t> </a:t>
            </a:r>
            <a:r>
              <a:rPr lang="en-US" sz="1600" dirty="0" err="1"/>
              <a:t>básico</a:t>
            </a:r>
            <a:r>
              <a:rPr lang="en-US" sz="1600" dirty="0"/>
              <a:t> </a:t>
            </a:r>
            <a:r>
              <a:rPr lang="en-US" sz="1600" dirty="0" err="1"/>
              <a:t>sobre</a:t>
            </a:r>
            <a:r>
              <a:rPr lang="en-US" sz="1600" dirty="0"/>
              <a:t> a </a:t>
            </a:r>
            <a:r>
              <a:rPr lang="en-US" sz="1600" dirty="0" err="1"/>
              <a:t>biologia</a:t>
            </a:r>
            <a:r>
              <a:rPr lang="en-US" sz="1600" dirty="0"/>
              <a:t> da </a:t>
            </a:r>
            <a:r>
              <a:rPr lang="en-US" sz="1600" dirty="0" err="1"/>
              <a:t>espécie</a:t>
            </a:r>
            <a:r>
              <a:rPr lang="en-US" sz="1600" dirty="0"/>
              <a:t> </a:t>
            </a:r>
            <a:r>
              <a:rPr lang="en-US" sz="1600" dirty="0" err="1"/>
              <a:t>foco</a:t>
            </a:r>
            <a:r>
              <a:rPr lang="en-US" sz="1600" dirty="0"/>
              <a:t>;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Visitas</a:t>
            </a:r>
            <a:r>
              <a:rPr lang="en-US" sz="1600" dirty="0"/>
              <a:t> </a:t>
            </a:r>
            <a:r>
              <a:rPr lang="en-US" sz="1600" dirty="0" err="1"/>
              <a:t>replicadas</a:t>
            </a:r>
            <a:r>
              <a:rPr lang="en-US" sz="1600" dirty="0"/>
              <a:t>;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Independência</a:t>
            </a:r>
            <a:r>
              <a:rPr lang="en-US" sz="1600" dirty="0"/>
              <a:t> entre </a:t>
            </a:r>
            <a:r>
              <a:rPr lang="en-US" sz="1600" dirty="0" err="1"/>
              <a:t>visitas</a:t>
            </a:r>
            <a:r>
              <a:rPr lang="en-US" sz="1600" dirty="0"/>
              <a:t>;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Intervalo</a:t>
            </a:r>
            <a:r>
              <a:rPr lang="en-US" sz="1600" dirty="0"/>
              <a:t> entre </a:t>
            </a:r>
            <a:r>
              <a:rPr lang="en-US" sz="1600" dirty="0" err="1"/>
              <a:t>visitas</a:t>
            </a:r>
            <a:r>
              <a:rPr lang="en-US" sz="1600" dirty="0"/>
              <a:t> </a:t>
            </a:r>
            <a:r>
              <a:rPr lang="en-US" sz="1600" dirty="0" err="1"/>
              <a:t>curto</a:t>
            </a:r>
            <a:r>
              <a:rPr lang="en-US" sz="1600" dirty="0"/>
              <a:t>, de modo que a </a:t>
            </a:r>
            <a:r>
              <a:rPr lang="en-US" sz="1600" dirty="0" err="1"/>
              <a:t>realidade</a:t>
            </a:r>
            <a:r>
              <a:rPr lang="en-US" sz="1600" dirty="0"/>
              <a:t> </a:t>
            </a:r>
            <a:r>
              <a:rPr lang="en-US" sz="1600" dirty="0" err="1"/>
              <a:t>biológica</a:t>
            </a:r>
            <a:r>
              <a:rPr lang="en-US" sz="1600" dirty="0"/>
              <a:t> </a:t>
            </a:r>
            <a:r>
              <a:rPr lang="en-US" sz="1600" dirty="0" err="1"/>
              <a:t>seja</a:t>
            </a:r>
            <a:r>
              <a:rPr lang="en-US" sz="1600" dirty="0"/>
              <a:t> a </a:t>
            </a:r>
            <a:r>
              <a:rPr lang="en-US" sz="1600" dirty="0" err="1"/>
              <a:t>mesma</a:t>
            </a:r>
            <a:r>
              <a:rPr lang="en-US" sz="1600" dirty="0"/>
              <a:t>;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Coleta de dados de </a:t>
            </a:r>
            <a:r>
              <a:rPr lang="en-US" sz="1600" dirty="0" err="1"/>
              <a:t>covariáveis</a:t>
            </a:r>
            <a:r>
              <a:rPr lang="en-US" sz="1600" dirty="0"/>
              <a:t> de sítio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estação</a:t>
            </a:r>
            <a:r>
              <a:rPr lang="en-US" sz="1600" dirty="0"/>
              <a:t> </a:t>
            </a:r>
            <a:r>
              <a:rPr lang="en-US" sz="1600" dirty="0" err="1"/>
              <a:t>amostral</a:t>
            </a:r>
            <a:r>
              <a:rPr lang="en-US" sz="1600" dirty="0"/>
              <a:t> (ex: altitude, </a:t>
            </a:r>
            <a:r>
              <a:rPr lang="en-US" sz="1600" dirty="0" err="1"/>
              <a:t>cobertura</a:t>
            </a:r>
            <a:r>
              <a:rPr lang="en-US" sz="1600" dirty="0"/>
              <a:t> </a:t>
            </a:r>
            <a:r>
              <a:rPr lang="en-US" sz="1600" dirty="0" err="1"/>
              <a:t>florestal</a:t>
            </a:r>
            <a:r>
              <a:rPr lang="en-US" sz="1600" dirty="0"/>
              <a:t>);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Coleta de dados de </a:t>
            </a:r>
            <a:r>
              <a:rPr lang="en-US" sz="1600" dirty="0" err="1"/>
              <a:t>covariáveis</a:t>
            </a:r>
            <a:r>
              <a:rPr lang="en-US" sz="1600" dirty="0"/>
              <a:t> de </a:t>
            </a:r>
            <a:r>
              <a:rPr lang="en-US" sz="1600" dirty="0" err="1"/>
              <a:t>amostragem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visita</a:t>
            </a:r>
            <a:r>
              <a:rPr lang="en-US" sz="1600" dirty="0"/>
              <a:t> (ex: </a:t>
            </a:r>
            <a:r>
              <a:rPr lang="en-US" sz="1600" dirty="0" err="1"/>
              <a:t>vento</a:t>
            </a:r>
            <a:r>
              <a:rPr lang="en-US" sz="1600" dirty="0"/>
              <a:t>, </a:t>
            </a:r>
            <a:r>
              <a:rPr lang="en-US" sz="1600" dirty="0" err="1"/>
              <a:t>umidade</a:t>
            </a:r>
            <a:r>
              <a:rPr lang="en-US" sz="1600" dirty="0"/>
              <a:t> do </a:t>
            </a:r>
            <a:r>
              <a:rPr lang="en-US" sz="1600" dirty="0" err="1"/>
              <a:t>ar</a:t>
            </a:r>
            <a:r>
              <a:rPr lang="en-US" sz="1600" dirty="0"/>
              <a:t>);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Coleta de dados de </a:t>
            </a:r>
            <a:r>
              <a:rPr lang="en-US" sz="1600" dirty="0" err="1"/>
              <a:t>esforço</a:t>
            </a:r>
            <a:r>
              <a:rPr lang="en-US" sz="1600" dirty="0"/>
              <a:t> </a:t>
            </a:r>
            <a:r>
              <a:rPr lang="en-US" sz="1600" dirty="0" err="1"/>
              <a:t>amostral</a:t>
            </a:r>
            <a:r>
              <a:rPr lang="en-US" sz="1600" dirty="0"/>
              <a:t> (ex: tempo </a:t>
            </a:r>
            <a:r>
              <a:rPr lang="en-US" sz="1600" dirty="0" err="1"/>
              <a:t>amostrando</a:t>
            </a:r>
            <a:r>
              <a:rPr lang="en-US" sz="1600" dirty="0"/>
              <a:t>, </a:t>
            </a:r>
            <a:r>
              <a:rPr lang="en-US" sz="1600" dirty="0" err="1"/>
              <a:t>distância</a:t>
            </a:r>
            <a:r>
              <a:rPr lang="en-US" sz="1600" dirty="0"/>
              <a:t> </a:t>
            </a:r>
            <a:r>
              <a:rPr lang="en-US" sz="1600" dirty="0" err="1"/>
              <a:t>amostrada</a:t>
            </a:r>
            <a:r>
              <a:rPr lang="en-US" sz="1600" dirty="0"/>
              <a:t>);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1433484" y="1005333"/>
            <a:ext cx="9165691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500"/>
              <a:buNone/>
            </a:pPr>
            <a:r>
              <a:rPr lang="en-US" dirty="0"/>
              <a:t>Como </a:t>
            </a:r>
            <a:r>
              <a:rPr lang="en-US" dirty="0" err="1"/>
              <a:t>modelar</a:t>
            </a:r>
            <a:r>
              <a:rPr lang="en-US" dirty="0"/>
              <a:t> no R? </a:t>
            </a:r>
            <a:endParaRPr dirty="0"/>
          </a:p>
        </p:txBody>
      </p:sp>
      <p:sp>
        <p:nvSpPr>
          <p:cNvPr id="3" name="Google Shape;226;p26">
            <a:extLst>
              <a:ext uri="{FF2B5EF4-FFF2-40B4-BE49-F238E27FC236}">
                <a16:creationId xmlns:a16="http://schemas.microsoft.com/office/drawing/2014/main" id="{8B11DC2C-6481-4B2C-AA2B-99D5ED07802B}"/>
              </a:ext>
            </a:extLst>
          </p:cNvPr>
          <p:cNvSpPr txBox="1"/>
          <p:nvPr/>
        </p:nvSpPr>
        <p:spPr>
          <a:xfrm>
            <a:off x="1364649" y="2054433"/>
            <a:ext cx="916569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50000"/>
              </a:lnSpc>
              <a:buSzPts val="1600"/>
              <a:buChar char="●"/>
            </a:pPr>
            <a:r>
              <a:rPr lang="en-US" sz="1800" dirty="0" err="1"/>
              <a:t>Modelo</a:t>
            </a:r>
            <a:r>
              <a:rPr lang="en-US" sz="1800" dirty="0"/>
              <a:t> 1: </a:t>
            </a:r>
            <a:r>
              <a:rPr lang="pt-BR" sz="1800" dirty="0"/>
              <a:t>sem consideração de esforço amostral e detecção imperfeita – GLM, relacionando a 'presença' da ema com covariáveis de ambiente (área de campo e agricultura por município).</a:t>
            </a:r>
          </a:p>
          <a:p>
            <a:pPr marL="457200" lvl="0" indent="-330200">
              <a:lnSpc>
                <a:spcPct val="150000"/>
              </a:lnSpc>
              <a:buSzPts val="1600"/>
              <a:buChar char="●"/>
            </a:pPr>
            <a:endParaRPr lang="pt-BR" sz="1800" dirty="0"/>
          </a:p>
          <a:p>
            <a:pPr marL="457200" lvl="0" indent="-330200">
              <a:lnSpc>
                <a:spcPct val="150000"/>
              </a:lnSpc>
              <a:buSzPts val="1600"/>
              <a:buChar char="●"/>
            </a:pPr>
            <a:r>
              <a:rPr lang="pt-BR" sz="1800" dirty="0"/>
              <a:t>Modelo 2: considerando o esforço amostral e detecção imperfeita para o mesmo conjunto de dados – usando o pacote </a:t>
            </a:r>
            <a:r>
              <a:rPr lang="pt-BR" sz="1800" i="1" dirty="0" err="1"/>
              <a:t>unmarked</a:t>
            </a:r>
            <a:r>
              <a:rPr lang="pt-BR" sz="1800" dirty="0"/>
              <a:t> e </a:t>
            </a:r>
            <a:r>
              <a:rPr lang="pt-BR" sz="1800" i="1" dirty="0" err="1"/>
              <a:t>WinBugs</a:t>
            </a:r>
            <a:r>
              <a:rPr lang="pt-BR" sz="1800" dirty="0"/>
              <a:t>.</a:t>
            </a:r>
          </a:p>
          <a:p>
            <a:pPr marL="457200" lvl="0" indent="-330200">
              <a:lnSpc>
                <a:spcPct val="150000"/>
              </a:lnSpc>
              <a:buSzPts val="1600"/>
              <a:buChar char="●"/>
            </a:pPr>
            <a:endParaRPr lang="pt-BR" sz="1800" dirty="0"/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4507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1246672" y="1762415"/>
            <a:ext cx="9165691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500"/>
              <a:buNone/>
            </a:pPr>
            <a:r>
              <a:rPr lang="en-US" b="1" dirty="0" err="1"/>
              <a:t>Até</a:t>
            </a:r>
            <a:r>
              <a:rPr lang="en-US" b="1" dirty="0"/>
              <a:t> agora…</a:t>
            </a:r>
            <a:br>
              <a:rPr lang="en-US" b="1" dirty="0"/>
            </a:br>
            <a:br>
              <a:rPr lang="en-US" dirty="0"/>
            </a:b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amostragem</a:t>
            </a:r>
            <a:r>
              <a:rPr lang="en-US" dirty="0"/>
              <a:t> </a:t>
            </a:r>
            <a:r>
              <a:rPr lang="en-US" dirty="0" err="1"/>
              <a:t>replicada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extensas</a:t>
            </a:r>
            <a:r>
              <a:rPr lang="en-US" dirty="0"/>
              <a:t> para </a:t>
            </a:r>
            <a:r>
              <a:rPr lang="en-US" dirty="0" err="1"/>
              <a:t>amostrar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limitados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927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1433484" y="1005333"/>
            <a:ext cx="9726129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800" dirty="0" err="1"/>
              <a:t>Diversas</a:t>
            </a:r>
            <a:r>
              <a:rPr lang="en-US" sz="2800" dirty="0"/>
              <a:t> </a:t>
            </a:r>
            <a:r>
              <a:rPr lang="en-US" sz="2800" dirty="0" err="1"/>
              <a:t>plataformas</a:t>
            </a:r>
            <a:r>
              <a:rPr lang="en-US" sz="2800" dirty="0"/>
              <a:t> de </a:t>
            </a:r>
            <a:r>
              <a:rPr lang="en-US" sz="2800" dirty="0" err="1"/>
              <a:t>ciência</a:t>
            </a:r>
            <a:r>
              <a:rPr lang="en-US" sz="2800" dirty="0"/>
              <a:t> </a:t>
            </a:r>
            <a:r>
              <a:rPr lang="en-US" sz="2800" dirty="0" err="1"/>
              <a:t>cidadã</a:t>
            </a:r>
            <a:r>
              <a:rPr lang="en-US" sz="2800" dirty="0"/>
              <a:t> </a:t>
            </a:r>
            <a:r>
              <a:rPr lang="en-US" sz="2800" dirty="0" err="1"/>
              <a:t>disponíveis</a:t>
            </a:r>
            <a:endParaRPr sz="2800" dirty="0"/>
          </a:p>
        </p:txBody>
      </p:sp>
      <p:pic>
        <p:nvPicPr>
          <p:cNvPr id="252" name="Google Shape;252;p28" descr="Wiki Aves - A Enciclopédia das Aves do Brasil"/>
          <p:cNvPicPr preferRelativeResize="0"/>
          <p:nvPr/>
        </p:nvPicPr>
        <p:blipFill rotWithShape="1">
          <a:blip r:embed="rId3">
            <a:alphaModFix/>
          </a:blip>
          <a:srcRect l="26452" t="15771" r="23468" b="21433"/>
          <a:stretch/>
        </p:blipFill>
        <p:spPr>
          <a:xfrm>
            <a:off x="620813" y="2577474"/>
            <a:ext cx="1416508" cy="10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 descr="Xeno-Canto Bird Recordings Extended (A-M) | Kagg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699" y="3840228"/>
            <a:ext cx="2362023" cy="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 descr="eBIRD MÓVEL UMA FERRAMENTA OBRIGATÓRIA PARA TODO OBSERVADOR DE AVES – Guia  Birding Brasil – O maior portal de Birdwatching do Brasil !"/>
          <p:cNvPicPr preferRelativeResize="0"/>
          <p:nvPr/>
        </p:nvPicPr>
        <p:blipFill rotWithShape="1">
          <a:blip r:embed="rId5">
            <a:alphaModFix/>
          </a:blip>
          <a:srcRect t="19072" b="14536"/>
          <a:stretch/>
        </p:blipFill>
        <p:spPr>
          <a:xfrm>
            <a:off x="393109" y="1696330"/>
            <a:ext cx="1871917" cy="68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 descr="Making FAIR data for specimens accessible - Digital/Extended Specimen -  GBIF community forum"/>
          <p:cNvPicPr preferRelativeResize="0"/>
          <p:nvPr/>
        </p:nvPicPr>
        <p:blipFill rotWithShape="1">
          <a:blip r:embed="rId6">
            <a:alphaModFix/>
          </a:blip>
          <a:srcRect t="28074" b="26158"/>
          <a:stretch/>
        </p:blipFill>
        <p:spPr>
          <a:xfrm>
            <a:off x="3042119" y="1669904"/>
            <a:ext cx="2166873" cy="83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 descr="VertNet Biodiversity Informatics Training Workshop I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3910" y="4610434"/>
            <a:ext cx="1881781" cy="62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 descr="iNaturalist – Apps no Google Play"/>
          <p:cNvPicPr preferRelativeResize="0"/>
          <p:nvPr/>
        </p:nvPicPr>
        <p:blipFill rotWithShape="1">
          <a:blip r:embed="rId8">
            <a:alphaModFix/>
          </a:blip>
          <a:srcRect l="8064" t="31078" r="8669" b="28221"/>
          <a:stretch/>
        </p:blipFill>
        <p:spPr>
          <a:xfrm>
            <a:off x="209699" y="5481393"/>
            <a:ext cx="2510872" cy="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619AFE-3C72-8958-65EE-0112199821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13" t="11835" r="66966" b="74083"/>
          <a:stretch/>
        </p:blipFill>
        <p:spPr>
          <a:xfrm>
            <a:off x="8665019" y="3893893"/>
            <a:ext cx="3236359" cy="88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28E0D-4E9B-232B-CBB8-89557516D7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71" t="10187" r="73034" b="76222"/>
          <a:stretch/>
        </p:blipFill>
        <p:spPr>
          <a:xfrm>
            <a:off x="2607926" y="2694450"/>
            <a:ext cx="2899017" cy="89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7239B-9D1B-D04E-5DE9-EF9ACB69647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0786" r="2071" b="28390"/>
          <a:stretch/>
        </p:blipFill>
        <p:spPr>
          <a:xfrm>
            <a:off x="2932158" y="3911998"/>
            <a:ext cx="5269047" cy="1840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40D093-2056-7B82-ACE6-F8C75147651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71" t="11093" r="82433" b="82214"/>
          <a:stretch/>
        </p:blipFill>
        <p:spPr>
          <a:xfrm>
            <a:off x="9006566" y="5126190"/>
            <a:ext cx="2553263" cy="62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3FC9B8-8DD7-46EA-3D74-5E0AC70F1B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32" t="12342" r="2213" b="34232"/>
          <a:stretch/>
        </p:blipFill>
        <p:spPr>
          <a:xfrm>
            <a:off x="6077899" y="1669904"/>
            <a:ext cx="5691883" cy="177526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"/>
          <p:cNvSpPr txBox="1">
            <a:spLocks noGrp="1"/>
          </p:cNvSpPr>
          <p:nvPr>
            <p:ph type="title"/>
          </p:nvPr>
        </p:nvSpPr>
        <p:spPr>
          <a:xfrm>
            <a:off x="1455175" y="956173"/>
            <a:ext cx="7768854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 que são modelos de integração de dados?</a:t>
            </a:r>
            <a:endParaRPr/>
          </a:p>
        </p:txBody>
      </p:sp>
      <p:sp>
        <p:nvSpPr>
          <p:cNvPr id="244" name="Google Shape;244;p3"/>
          <p:cNvSpPr txBox="1">
            <a:spLocks noGrp="1"/>
          </p:cNvSpPr>
          <p:nvPr>
            <p:ph type="body" idx="1"/>
          </p:nvPr>
        </p:nvSpPr>
        <p:spPr>
          <a:xfrm>
            <a:off x="1455175" y="2167375"/>
            <a:ext cx="9463800" cy="4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9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“Integrated methods combine multiple datasets to improve predictions made about species distributions.”</a:t>
            </a:r>
            <a:endParaRPr/>
          </a:p>
          <a:p>
            <a:pPr marL="228600" lvl="0" indent="-209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Combinação de dados descrevendo observações de indivíduos e espécies em diferentes escalas, geralmente com diferentes estruturas de dados, e níveis de padronização do esforço</a:t>
            </a:r>
            <a:endParaRPr/>
          </a:p>
          <a:p>
            <a:pPr marL="685800" lvl="1" indent="-21335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Integrated population models</a:t>
            </a:r>
            <a:endParaRPr/>
          </a:p>
          <a:p>
            <a:pPr marL="685800" lvl="1" indent="-21335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Spatial capture-recapture models</a:t>
            </a:r>
            <a:endParaRPr/>
          </a:p>
          <a:p>
            <a:pPr marL="685800" lvl="1" indent="-21335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Data integration models</a:t>
            </a:r>
            <a:endParaRPr b="1"/>
          </a:p>
          <a:p>
            <a:pPr marL="685800" lvl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chemeClr val="accent6"/>
              </a:solidFill>
            </a:endParaRPr>
          </a:p>
          <a:p>
            <a:pPr marL="685800" lvl="1" indent="-24372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108"/>
              <a:buChar char="•"/>
            </a:pPr>
            <a:r>
              <a:rPr lang="en-US" sz="1908" b="1">
                <a:solidFill>
                  <a:schemeClr val="accent6"/>
                </a:solidFill>
              </a:rPr>
              <a:t>Todos usam </a:t>
            </a:r>
            <a:r>
              <a:rPr lang="en-US" sz="1908" b="1" i="1">
                <a:solidFill>
                  <a:schemeClr val="accent6"/>
                </a:solidFill>
              </a:rPr>
              <a:t>joint likelihood</a:t>
            </a:r>
            <a:endParaRPr sz="1908" b="1" i="1">
              <a:solidFill>
                <a:schemeClr val="accent6"/>
              </a:solidFill>
            </a:endParaRPr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45" name="Google Shape;245;p3"/>
          <p:cNvSpPr txBox="1"/>
          <p:nvPr/>
        </p:nvSpPr>
        <p:spPr>
          <a:xfrm>
            <a:off x="-1" y="6538964"/>
            <a:ext cx="599767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Miller et al. 2019, Methods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Evol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"/>
          <p:cNvSpPr txBox="1">
            <a:spLocks noGrp="1"/>
          </p:cNvSpPr>
          <p:nvPr>
            <p:ph type="title"/>
          </p:nvPr>
        </p:nvSpPr>
        <p:spPr>
          <a:xfrm>
            <a:off x="3107634" y="43862"/>
            <a:ext cx="65712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Como a integração é feita?</a:t>
            </a:r>
            <a:endParaRPr/>
          </a:p>
        </p:txBody>
      </p:sp>
      <p:pic>
        <p:nvPicPr>
          <p:cNvPr id="264" name="Google Shape;264;p5"/>
          <p:cNvPicPr preferRelativeResize="0"/>
          <p:nvPr/>
        </p:nvPicPr>
        <p:blipFill rotWithShape="1">
          <a:blip r:embed="rId3">
            <a:alphaModFix/>
          </a:blip>
          <a:srcRect l="21693" r="22154"/>
          <a:stretch/>
        </p:blipFill>
        <p:spPr>
          <a:xfrm>
            <a:off x="3164363" y="872674"/>
            <a:ext cx="5782992" cy="5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"/>
          <p:cNvSpPr txBox="1"/>
          <p:nvPr/>
        </p:nvSpPr>
        <p:spPr>
          <a:xfrm>
            <a:off x="0" y="6550200"/>
            <a:ext cx="261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Fletcher et al. 2019, </a:t>
            </a:r>
            <a:r>
              <a:rPr lang="en-US" sz="14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Ecology</a:t>
            </a:r>
            <a:endParaRPr sz="1400" b="0" i="1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941873" y="926676"/>
            <a:ext cx="10522540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Por que </a:t>
            </a:r>
            <a:r>
              <a:rPr lang="en-US" dirty="0" err="1"/>
              <a:t>modelar</a:t>
            </a:r>
            <a:r>
              <a:rPr lang="en-US" dirty="0"/>
              <a:t> </a:t>
            </a: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espécies</a:t>
            </a:r>
            <a:r>
              <a:rPr lang="en-US" dirty="0"/>
              <a:t> é </a:t>
            </a:r>
            <a:r>
              <a:rPr lang="en-US" dirty="0" err="1"/>
              <a:t>importante</a:t>
            </a:r>
            <a:r>
              <a:rPr lang="en-US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>
            <a:spLocks noGrp="1"/>
          </p:cNvSpPr>
          <p:nvPr>
            <p:ph type="title"/>
          </p:nvPr>
        </p:nvSpPr>
        <p:spPr>
          <a:xfrm>
            <a:off x="1537035" y="889450"/>
            <a:ext cx="6220617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dirty="0" err="1"/>
              <a:t>Conceitos</a:t>
            </a:r>
            <a:r>
              <a:rPr lang="en-US" sz="2800" dirty="0"/>
              <a:t> </a:t>
            </a:r>
            <a:r>
              <a:rPr lang="en-US" sz="2800" dirty="0" err="1"/>
              <a:t>chave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modelos</a:t>
            </a:r>
            <a:r>
              <a:rPr lang="en-US" sz="2800" dirty="0"/>
              <a:t> de </a:t>
            </a:r>
            <a:r>
              <a:rPr lang="en-US" sz="2800" dirty="0" err="1"/>
              <a:t>integração</a:t>
            </a:r>
            <a:r>
              <a:rPr lang="en-US" sz="2800" dirty="0"/>
              <a:t> de dados</a:t>
            </a:r>
            <a:endParaRPr sz="2800" dirty="0"/>
          </a:p>
        </p:txBody>
      </p:sp>
      <p:sp>
        <p:nvSpPr>
          <p:cNvPr id="271" name="Google Shape;271;p6"/>
          <p:cNvSpPr txBox="1">
            <a:spLocks noGrp="1"/>
          </p:cNvSpPr>
          <p:nvPr>
            <p:ph type="body" idx="1"/>
          </p:nvPr>
        </p:nvSpPr>
        <p:spPr>
          <a:xfrm>
            <a:off x="1374866" y="2560934"/>
            <a:ext cx="649094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703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2180"/>
              <a:buChar char="•"/>
            </a:pPr>
            <a:r>
              <a:rPr lang="en-US" sz="2180" i="1" dirty="0"/>
              <a:t>Spatial point processes </a:t>
            </a:r>
            <a:endParaRPr sz="2180" dirty="0"/>
          </a:p>
          <a:p>
            <a:pPr marL="914400" lvl="1" indent="-3670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n-US" sz="2180" dirty="0"/>
              <a:t>individual data can be summarized using a density function (lambda)</a:t>
            </a:r>
            <a:endParaRPr sz="218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180" i="1" dirty="0"/>
          </a:p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273" name="Google Shape;27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3291" y="889450"/>
            <a:ext cx="3801990" cy="58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5;p3">
            <a:extLst>
              <a:ext uri="{FF2B5EF4-FFF2-40B4-BE49-F238E27FC236}">
                <a16:creationId xmlns:a16="http://schemas.microsoft.com/office/drawing/2014/main" id="{EF26B2BD-D750-4740-8E94-37713C899F51}"/>
              </a:ext>
            </a:extLst>
          </p:cNvPr>
          <p:cNvSpPr txBox="1"/>
          <p:nvPr/>
        </p:nvSpPr>
        <p:spPr>
          <a:xfrm>
            <a:off x="-1" y="6538964"/>
            <a:ext cx="599767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Miller et al. 2019, Methods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Evol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>
            <a:spLocks noGrp="1"/>
          </p:cNvSpPr>
          <p:nvPr>
            <p:ph type="title"/>
          </p:nvPr>
        </p:nvSpPr>
        <p:spPr>
          <a:xfrm>
            <a:off x="1537035" y="889450"/>
            <a:ext cx="6220617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dirty="0" err="1"/>
              <a:t>Conceitos</a:t>
            </a:r>
            <a:r>
              <a:rPr lang="en-US" sz="2800" dirty="0"/>
              <a:t> </a:t>
            </a:r>
            <a:r>
              <a:rPr lang="en-US" sz="2800" dirty="0" err="1"/>
              <a:t>chave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modelos</a:t>
            </a:r>
            <a:r>
              <a:rPr lang="en-US" sz="2800" dirty="0"/>
              <a:t> de </a:t>
            </a:r>
            <a:r>
              <a:rPr lang="en-US" sz="2800" dirty="0" err="1"/>
              <a:t>integração</a:t>
            </a:r>
            <a:r>
              <a:rPr lang="en-US" sz="2800" dirty="0"/>
              <a:t> de dados</a:t>
            </a:r>
            <a:endParaRPr sz="2800" dirty="0"/>
          </a:p>
        </p:txBody>
      </p:sp>
      <p:pic>
        <p:nvPicPr>
          <p:cNvPr id="8" name="Google Shape;281;ge62eb5c897_0_3">
            <a:extLst>
              <a:ext uri="{FF2B5EF4-FFF2-40B4-BE49-F238E27FC236}">
                <a16:creationId xmlns:a16="http://schemas.microsoft.com/office/drawing/2014/main" id="{0D9E875B-C4CA-4299-B761-84F04E1765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9832" y="1071717"/>
            <a:ext cx="4192617" cy="56324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9;ge62eb5c897_0_3">
            <a:extLst>
              <a:ext uri="{FF2B5EF4-FFF2-40B4-BE49-F238E27FC236}">
                <a16:creationId xmlns:a16="http://schemas.microsoft.com/office/drawing/2014/main" id="{D62D006C-45E5-4BFB-82A8-A4DF95C20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37035" y="2600107"/>
            <a:ext cx="5905984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703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2180"/>
              <a:buChar char="•"/>
            </a:pPr>
            <a:r>
              <a:rPr lang="en-US" sz="2180" i="1" dirty="0"/>
              <a:t>Joint-likelihood methods</a:t>
            </a:r>
          </a:p>
          <a:p>
            <a:pPr marL="457200" lvl="0" indent="-3670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n-US" sz="2180" dirty="0" err="1"/>
              <a:t>os</a:t>
            </a:r>
            <a:r>
              <a:rPr lang="en-US" sz="2180" dirty="0"/>
              <a:t> </a:t>
            </a:r>
            <a:r>
              <a:rPr lang="en-US" sz="2180" dirty="0" err="1"/>
              <a:t>parâmetros</a:t>
            </a:r>
            <a:r>
              <a:rPr lang="en-US" sz="2180" dirty="0"/>
              <a:t> </a:t>
            </a:r>
            <a:r>
              <a:rPr lang="en-US" sz="2180" dirty="0" err="1"/>
              <a:t>compartilhados</a:t>
            </a:r>
            <a:r>
              <a:rPr lang="en-US" sz="2180" dirty="0"/>
              <a:t> </a:t>
            </a:r>
            <a:r>
              <a:rPr lang="en-US" sz="2180" dirty="0" err="1"/>
              <a:t>são</a:t>
            </a:r>
            <a:r>
              <a:rPr lang="en-US" sz="2180" dirty="0"/>
              <a:t> </a:t>
            </a:r>
            <a:r>
              <a:rPr lang="en-US" sz="2180" dirty="0" err="1"/>
              <a:t>estimados</a:t>
            </a:r>
            <a:r>
              <a:rPr lang="en-US" sz="2180" dirty="0"/>
              <a:t> pela </a:t>
            </a:r>
            <a:r>
              <a:rPr lang="en-US" sz="2180" dirty="0" err="1"/>
              <a:t>maximização</a:t>
            </a:r>
            <a:r>
              <a:rPr lang="en-US" sz="2180" dirty="0"/>
              <a:t> da </a:t>
            </a:r>
            <a:r>
              <a:rPr lang="en-US" sz="2180" dirty="0" err="1"/>
              <a:t>verossimilhança</a:t>
            </a:r>
            <a:r>
              <a:rPr lang="en-US" sz="2180" dirty="0"/>
              <a:t> entre </a:t>
            </a:r>
            <a:r>
              <a:rPr lang="en-US" sz="2180" dirty="0" err="1"/>
              <a:t>todos</a:t>
            </a:r>
            <a:r>
              <a:rPr lang="en-US" sz="2180" dirty="0"/>
              <a:t> </a:t>
            </a:r>
            <a:r>
              <a:rPr lang="en-US" sz="2180" dirty="0" err="1"/>
              <a:t>os</a:t>
            </a:r>
            <a:r>
              <a:rPr lang="en-US" sz="2180" dirty="0"/>
              <a:t> conjuntos de dados</a:t>
            </a:r>
          </a:p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0" name="Google Shape;245;p3">
            <a:extLst>
              <a:ext uri="{FF2B5EF4-FFF2-40B4-BE49-F238E27FC236}">
                <a16:creationId xmlns:a16="http://schemas.microsoft.com/office/drawing/2014/main" id="{D8B7A68F-682C-4AF3-B3E1-E1AEA7D1611C}"/>
              </a:ext>
            </a:extLst>
          </p:cNvPr>
          <p:cNvSpPr txBox="1"/>
          <p:nvPr/>
        </p:nvSpPr>
        <p:spPr>
          <a:xfrm>
            <a:off x="-1" y="6538964"/>
            <a:ext cx="599767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Miller et al. 2019, Methods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Evol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623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1433484" y="1005333"/>
            <a:ext cx="9165691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500"/>
              <a:buNone/>
            </a:pPr>
            <a:r>
              <a:rPr lang="en-US" dirty="0"/>
              <a:t>Como </a:t>
            </a:r>
            <a:r>
              <a:rPr lang="en-US" dirty="0" err="1"/>
              <a:t>modelar</a:t>
            </a:r>
            <a:r>
              <a:rPr lang="en-US" dirty="0"/>
              <a:t> no R? </a:t>
            </a:r>
            <a:endParaRPr dirty="0"/>
          </a:p>
        </p:txBody>
      </p:sp>
      <p:sp>
        <p:nvSpPr>
          <p:cNvPr id="3" name="Google Shape;226;p26">
            <a:extLst>
              <a:ext uri="{FF2B5EF4-FFF2-40B4-BE49-F238E27FC236}">
                <a16:creationId xmlns:a16="http://schemas.microsoft.com/office/drawing/2014/main" id="{8B11DC2C-6481-4B2C-AA2B-99D5ED07802B}"/>
              </a:ext>
            </a:extLst>
          </p:cNvPr>
          <p:cNvSpPr txBox="1"/>
          <p:nvPr/>
        </p:nvSpPr>
        <p:spPr>
          <a:xfrm>
            <a:off x="1364649" y="2054433"/>
            <a:ext cx="916569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50000"/>
              </a:lnSpc>
              <a:buSzPts val="1600"/>
              <a:buChar char="●"/>
            </a:pPr>
            <a:r>
              <a:rPr lang="en-US" sz="1800" dirty="0" err="1"/>
              <a:t>Modelo</a:t>
            </a:r>
            <a:r>
              <a:rPr lang="en-US" sz="1800" dirty="0"/>
              <a:t> 3: </a:t>
            </a:r>
            <a:r>
              <a:rPr lang="pt-BR" sz="1800" dirty="0"/>
              <a:t>sem consideração de esforço amostral e detecção imperfeita – dados agregados de diversas plataformas.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6476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2eb5c897_0_11"/>
          <p:cNvSpPr txBox="1">
            <a:spLocks noGrp="1"/>
          </p:cNvSpPr>
          <p:nvPr>
            <p:ph type="title"/>
          </p:nvPr>
        </p:nvSpPr>
        <p:spPr>
          <a:xfrm>
            <a:off x="883746" y="956175"/>
            <a:ext cx="92490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Lidando com detecção imperfeita em DIM</a:t>
            </a:r>
            <a:endParaRPr/>
          </a:p>
        </p:txBody>
      </p:sp>
      <p:sp>
        <p:nvSpPr>
          <p:cNvPr id="288" name="Google Shape;288;ge62eb5c897_0_11"/>
          <p:cNvSpPr txBox="1">
            <a:spLocks noGrp="1"/>
          </p:cNvSpPr>
          <p:nvPr>
            <p:ph type="body" idx="1"/>
          </p:nvPr>
        </p:nvSpPr>
        <p:spPr>
          <a:xfrm>
            <a:off x="559084" y="1522039"/>
            <a:ext cx="65712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Dados com </a:t>
            </a:r>
            <a:r>
              <a:rPr lang="en-US" dirty="0" err="1"/>
              <a:t>protocolos</a:t>
            </a:r>
            <a:r>
              <a:rPr lang="en-US" dirty="0"/>
              <a:t> </a:t>
            </a:r>
            <a:r>
              <a:rPr lang="en-US" dirty="0" err="1"/>
              <a:t>padronizados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e.g., eBird, North American BB Survey, Swiss BB Atlas</a:t>
            </a:r>
            <a:endParaRPr dirty="0"/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ge62eb5c897_0_11"/>
          <p:cNvSpPr txBox="1"/>
          <p:nvPr/>
        </p:nvSpPr>
        <p:spPr>
          <a:xfrm>
            <a:off x="0" y="6550264"/>
            <a:ext cx="10523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Miller et al. 2019, 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Meth. Ecol. </a:t>
            </a:r>
            <a:r>
              <a:rPr lang="en-US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Evol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Stauffer et al. 2017, 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J. Wildlife </a:t>
            </a:r>
            <a:r>
              <a:rPr lang="en-US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Manag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.;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Gotelli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&amp; Colwell 2001, 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Ecol. Lett</a:t>
            </a:r>
            <a:r>
              <a:rPr lang="en-US" i="1" dirty="0">
                <a:solidFill>
                  <a:schemeClr val="tx1"/>
                </a:solidFill>
              </a:rPr>
              <a:t>ers</a:t>
            </a:r>
            <a:endParaRPr b="0" i="1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e62eb5c89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750" y="2589648"/>
            <a:ext cx="4051000" cy="279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e62eb5c897_0_11"/>
          <p:cNvSpPr txBox="1"/>
          <p:nvPr/>
        </p:nvSpPr>
        <p:spPr>
          <a:xfrm>
            <a:off x="7141175" y="990004"/>
            <a:ext cx="5537400" cy="1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2000">
                <a:solidFill>
                  <a:schemeClr val="dk1"/>
                </a:solidFill>
              </a:rPr>
              <a:t>Dados não padronizados (adaptações)</a:t>
            </a:r>
            <a:endParaRPr sz="20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600">
                <a:solidFill>
                  <a:schemeClr val="dk1"/>
                </a:solidFill>
              </a:rPr>
              <a:t>GBIF, WikiAves, VertNet, INaturalist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292" name="Google Shape;292;ge62eb5c897_0_11"/>
          <p:cNvSpPr txBox="1"/>
          <p:nvPr/>
        </p:nvSpPr>
        <p:spPr>
          <a:xfrm>
            <a:off x="5202275" y="5017090"/>
            <a:ext cx="55374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P[i] * = 1 - (1-p)^E[i]</a:t>
            </a:r>
            <a:endParaRPr sz="2000" b="1">
              <a:solidFill>
                <a:schemeClr val="dk1"/>
              </a:solidFill>
            </a:endParaRPr>
          </a:p>
        </p:txBody>
      </p:sp>
      <p:cxnSp>
        <p:nvCxnSpPr>
          <p:cNvPr id="293" name="Google Shape;293;ge62eb5c897_0_11"/>
          <p:cNvCxnSpPr/>
          <p:nvPr/>
        </p:nvCxnSpPr>
        <p:spPr>
          <a:xfrm>
            <a:off x="4289550" y="5607402"/>
            <a:ext cx="1189500" cy="34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ge62eb5c897_0_11"/>
          <p:cNvSpPr txBox="1"/>
          <p:nvPr/>
        </p:nvSpPr>
        <p:spPr>
          <a:xfrm>
            <a:off x="1264750" y="5321350"/>
            <a:ext cx="421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https://www.vogelwarte.ch/en/atlas/evolution/number-of-breeding-bird-species</a:t>
            </a:r>
            <a:endParaRPr sz="1100" dirty="0"/>
          </a:p>
        </p:txBody>
      </p:sp>
      <p:pic>
        <p:nvPicPr>
          <p:cNvPr id="295" name="Google Shape;295;ge62eb5c897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0399" y="63252"/>
            <a:ext cx="1581599" cy="1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e62eb5c897_0_11"/>
          <p:cNvPicPr preferRelativeResize="0"/>
          <p:nvPr/>
        </p:nvPicPr>
        <p:blipFill rotWithShape="1">
          <a:blip r:embed="rId5">
            <a:alphaModFix/>
          </a:blip>
          <a:srcRect t="3611" r="46074" b="50322"/>
          <a:stretch/>
        </p:blipFill>
        <p:spPr>
          <a:xfrm>
            <a:off x="8012525" y="2420495"/>
            <a:ext cx="3641675" cy="311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ge62eb5c897_0_11"/>
          <p:cNvCxnSpPr/>
          <p:nvPr/>
        </p:nvCxnSpPr>
        <p:spPr>
          <a:xfrm flipH="1">
            <a:off x="7471350" y="5608602"/>
            <a:ext cx="1002300" cy="33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2eb5c897_0_11"/>
          <p:cNvSpPr txBox="1">
            <a:spLocks noGrp="1"/>
          </p:cNvSpPr>
          <p:nvPr>
            <p:ph type="title"/>
          </p:nvPr>
        </p:nvSpPr>
        <p:spPr>
          <a:xfrm>
            <a:off x="883746" y="956175"/>
            <a:ext cx="92490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/>
              <a:t>Lidando</a:t>
            </a:r>
            <a:r>
              <a:rPr lang="en-US" dirty="0"/>
              <a:t> com </a:t>
            </a:r>
            <a:r>
              <a:rPr lang="en-US" dirty="0" err="1"/>
              <a:t>detecção</a:t>
            </a:r>
            <a:r>
              <a:rPr lang="en-US" dirty="0"/>
              <a:t> </a:t>
            </a:r>
            <a:r>
              <a:rPr lang="en-US" dirty="0" err="1"/>
              <a:t>imperfeita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DIM</a:t>
            </a:r>
            <a:endParaRPr dirty="0"/>
          </a:p>
        </p:txBody>
      </p:sp>
      <p:sp>
        <p:nvSpPr>
          <p:cNvPr id="288" name="Google Shape;288;ge62eb5c897_0_11"/>
          <p:cNvSpPr txBox="1">
            <a:spLocks noGrp="1"/>
          </p:cNvSpPr>
          <p:nvPr>
            <p:ph type="body" idx="1"/>
          </p:nvPr>
        </p:nvSpPr>
        <p:spPr>
          <a:xfrm>
            <a:off x="559084" y="1522039"/>
            <a:ext cx="6571200" cy="78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Dados com </a:t>
            </a:r>
            <a:r>
              <a:rPr lang="en-US" dirty="0" err="1"/>
              <a:t>protocolos</a:t>
            </a:r>
            <a:r>
              <a:rPr lang="en-US" dirty="0"/>
              <a:t> </a:t>
            </a:r>
            <a:r>
              <a:rPr lang="en-US" dirty="0" err="1"/>
              <a:t>padronizados</a:t>
            </a:r>
            <a:endParaRPr dirty="0"/>
          </a:p>
        </p:txBody>
      </p:sp>
      <p:sp>
        <p:nvSpPr>
          <p:cNvPr id="289" name="Google Shape;289;ge62eb5c897_0_11"/>
          <p:cNvSpPr txBox="1"/>
          <p:nvPr/>
        </p:nvSpPr>
        <p:spPr>
          <a:xfrm>
            <a:off x="0" y="6550264"/>
            <a:ext cx="10523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Miller et al. 2019, 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Meth. Ecol. </a:t>
            </a:r>
            <a:r>
              <a:rPr lang="en-US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Evol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Stauffer et al. 2017, 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J. Wildlife </a:t>
            </a:r>
            <a:r>
              <a:rPr lang="en-US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Manag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.;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Gotelli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&amp; Colwell 2001, 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Ecol. Lett</a:t>
            </a:r>
            <a:r>
              <a:rPr lang="en-US" i="1" dirty="0">
                <a:solidFill>
                  <a:schemeClr val="tx1"/>
                </a:solidFill>
              </a:rPr>
              <a:t>ers</a:t>
            </a:r>
            <a:endParaRPr b="0" i="1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e62eb5c89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399" y="63252"/>
            <a:ext cx="1581599" cy="1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4;p28" descr="eBIRD MÓVEL UMA FERRAMENTA OBRIGATÓRIA PARA TODO OBSERVADOR DE AVES – Guia  Birding Brasil – O maior portal de Birdwatching do Brasil !">
            <a:extLst>
              <a:ext uri="{FF2B5EF4-FFF2-40B4-BE49-F238E27FC236}">
                <a16:creationId xmlns:a16="http://schemas.microsoft.com/office/drawing/2014/main" id="{2D8E49DE-81DB-4865-A057-84F6346022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072" b="14536"/>
          <a:stretch/>
        </p:blipFill>
        <p:spPr>
          <a:xfrm>
            <a:off x="2260864" y="2529110"/>
            <a:ext cx="1430350" cy="5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88;ge62eb5c897_0_11">
            <a:extLst>
              <a:ext uri="{FF2B5EF4-FFF2-40B4-BE49-F238E27FC236}">
                <a16:creationId xmlns:a16="http://schemas.microsoft.com/office/drawing/2014/main" id="{A44D79EC-A27E-4425-AFF6-7D0E63BE1D3B}"/>
              </a:ext>
            </a:extLst>
          </p:cNvPr>
          <p:cNvSpPr txBox="1">
            <a:spLocks/>
          </p:cNvSpPr>
          <p:nvPr/>
        </p:nvSpPr>
        <p:spPr>
          <a:xfrm>
            <a:off x="231885" y="3524250"/>
            <a:ext cx="5305858" cy="24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sz="1600" dirty="0" err="1"/>
              <a:t>Listas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b="1" dirty="0" err="1"/>
              <a:t>réplicas</a:t>
            </a:r>
            <a:r>
              <a:rPr lang="en-US" sz="1600" dirty="0"/>
              <a:t>.</a:t>
            </a:r>
          </a:p>
          <a:p>
            <a:pPr marL="114300" indent="0" algn="ctr">
              <a:buNone/>
            </a:pPr>
            <a:r>
              <a:rPr lang="en-US" sz="1600" dirty="0" err="1"/>
              <a:t>Número</a:t>
            </a:r>
            <a:r>
              <a:rPr lang="en-US" sz="1600" dirty="0"/>
              <a:t> de </a:t>
            </a:r>
            <a:r>
              <a:rPr lang="en-US" sz="1600" dirty="0" err="1"/>
              <a:t>espécies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lista</a:t>
            </a:r>
            <a:r>
              <a:rPr lang="en-US" sz="1600" dirty="0"/>
              <a:t>; Tempo de </a:t>
            </a:r>
            <a:r>
              <a:rPr lang="en-US" sz="1600" dirty="0" err="1"/>
              <a:t>observação</a:t>
            </a:r>
            <a:r>
              <a:rPr lang="en-US" sz="1600" dirty="0"/>
              <a:t>; </a:t>
            </a:r>
            <a:r>
              <a:rPr lang="en-US" sz="1600" dirty="0" err="1"/>
              <a:t>Distância</a:t>
            </a:r>
            <a:r>
              <a:rPr lang="en-US" sz="1600" dirty="0"/>
              <a:t> </a:t>
            </a:r>
            <a:r>
              <a:rPr lang="en-US" sz="1600" dirty="0" err="1"/>
              <a:t>percorrida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b="1" dirty="0" err="1"/>
              <a:t>medidas</a:t>
            </a:r>
            <a:r>
              <a:rPr lang="en-US" sz="1600" b="1" dirty="0"/>
              <a:t> de </a:t>
            </a:r>
            <a:r>
              <a:rPr lang="en-US" sz="1600" b="1" dirty="0" err="1"/>
              <a:t>esforço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0816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2eb5c897_0_11"/>
          <p:cNvSpPr txBox="1">
            <a:spLocks noGrp="1"/>
          </p:cNvSpPr>
          <p:nvPr>
            <p:ph type="title"/>
          </p:nvPr>
        </p:nvSpPr>
        <p:spPr>
          <a:xfrm>
            <a:off x="883746" y="956175"/>
            <a:ext cx="92490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/>
              <a:t>Lidando</a:t>
            </a:r>
            <a:r>
              <a:rPr lang="en-US" dirty="0"/>
              <a:t> com </a:t>
            </a:r>
            <a:r>
              <a:rPr lang="en-US" dirty="0" err="1"/>
              <a:t>detecção</a:t>
            </a:r>
            <a:r>
              <a:rPr lang="en-US" dirty="0"/>
              <a:t> </a:t>
            </a:r>
            <a:r>
              <a:rPr lang="en-US" dirty="0" err="1"/>
              <a:t>imperfeita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DIM</a:t>
            </a:r>
            <a:endParaRPr dirty="0"/>
          </a:p>
        </p:txBody>
      </p:sp>
      <p:sp>
        <p:nvSpPr>
          <p:cNvPr id="288" name="Google Shape;288;ge62eb5c897_0_11"/>
          <p:cNvSpPr txBox="1">
            <a:spLocks noGrp="1"/>
          </p:cNvSpPr>
          <p:nvPr>
            <p:ph type="body" idx="1"/>
          </p:nvPr>
        </p:nvSpPr>
        <p:spPr>
          <a:xfrm>
            <a:off x="559084" y="1522039"/>
            <a:ext cx="6571200" cy="78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Dados com </a:t>
            </a:r>
            <a:r>
              <a:rPr lang="en-US" dirty="0" err="1"/>
              <a:t>protocolos</a:t>
            </a:r>
            <a:r>
              <a:rPr lang="en-US" dirty="0"/>
              <a:t> </a:t>
            </a:r>
            <a:r>
              <a:rPr lang="en-US" dirty="0" err="1"/>
              <a:t>padronizados</a:t>
            </a:r>
            <a:endParaRPr dirty="0"/>
          </a:p>
        </p:txBody>
      </p:sp>
      <p:sp>
        <p:nvSpPr>
          <p:cNvPr id="289" name="Google Shape;289;ge62eb5c897_0_11"/>
          <p:cNvSpPr txBox="1"/>
          <p:nvPr/>
        </p:nvSpPr>
        <p:spPr>
          <a:xfrm>
            <a:off x="0" y="6550264"/>
            <a:ext cx="10523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Miller et al. 2019, 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Meth. Ecol. </a:t>
            </a:r>
            <a:r>
              <a:rPr lang="en-US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Evol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Stauffer et al. 2017, 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J. Wildlife </a:t>
            </a:r>
            <a:r>
              <a:rPr lang="en-US" b="0" i="1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Manag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.;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Gotelli</a:t>
            </a:r>
            <a:r>
              <a:rPr lang="en-US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&amp; Colwell 2001, </a:t>
            </a:r>
            <a:r>
              <a:rPr lang="en-US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Ecol. Lett</a:t>
            </a:r>
            <a:r>
              <a:rPr lang="en-US" i="1" dirty="0">
                <a:solidFill>
                  <a:schemeClr val="tx1"/>
                </a:solidFill>
              </a:rPr>
              <a:t>ers</a:t>
            </a:r>
            <a:endParaRPr b="0" i="1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e62eb5c897_0_11"/>
          <p:cNvSpPr txBox="1"/>
          <p:nvPr/>
        </p:nvSpPr>
        <p:spPr>
          <a:xfrm>
            <a:off x="7141175" y="990004"/>
            <a:ext cx="5537400" cy="117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Dados não </a:t>
            </a:r>
            <a:r>
              <a:rPr lang="en-US" sz="2000" dirty="0" err="1">
                <a:solidFill>
                  <a:schemeClr val="dk1"/>
                </a:solidFill>
              </a:rPr>
              <a:t>padronizados</a:t>
            </a:r>
            <a:r>
              <a:rPr lang="en-US" sz="2000" dirty="0">
                <a:solidFill>
                  <a:schemeClr val="dk1"/>
                </a:solidFill>
              </a:rPr>
              <a:t> (</a:t>
            </a:r>
            <a:r>
              <a:rPr lang="en-US" sz="2000" dirty="0" err="1">
                <a:solidFill>
                  <a:schemeClr val="dk1"/>
                </a:solidFill>
              </a:rPr>
              <a:t>adaptações</a:t>
            </a:r>
            <a:r>
              <a:rPr lang="en-US" sz="2000" dirty="0">
                <a:solidFill>
                  <a:schemeClr val="dk1"/>
                </a:solidFill>
              </a:rPr>
              <a:t>)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295" name="Google Shape;295;ge62eb5c89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399" y="63252"/>
            <a:ext cx="1581599" cy="1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4;p28" descr="eBIRD MÓVEL UMA FERRAMENTA OBRIGATÓRIA PARA TODO OBSERVADOR DE AVES – Guia  Birding Brasil – O maior portal de Birdwatching do Brasil !">
            <a:extLst>
              <a:ext uri="{FF2B5EF4-FFF2-40B4-BE49-F238E27FC236}">
                <a16:creationId xmlns:a16="http://schemas.microsoft.com/office/drawing/2014/main" id="{2D8E49DE-81DB-4865-A057-84F6346022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072" b="14536"/>
          <a:stretch/>
        </p:blipFill>
        <p:spPr>
          <a:xfrm>
            <a:off x="2260864" y="2529110"/>
            <a:ext cx="1430350" cy="5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52;p28" descr="Wiki Aves - A Enciclopédia das Aves do Brasil">
            <a:extLst>
              <a:ext uri="{FF2B5EF4-FFF2-40B4-BE49-F238E27FC236}">
                <a16:creationId xmlns:a16="http://schemas.microsoft.com/office/drawing/2014/main" id="{647E456E-B58A-403A-9DBA-A48B877900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452" t="15771" r="23468" b="21433"/>
          <a:stretch/>
        </p:blipFill>
        <p:spPr>
          <a:xfrm>
            <a:off x="7354519" y="3249855"/>
            <a:ext cx="1268361" cy="78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53;p28" descr="Xeno-Canto Bird Recordings Extended (A-M) | Kaggle">
            <a:extLst>
              <a:ext uri="{FF2B5EF4-FFF2-40B4-BE49-F238E27FC236}">
                <a16:creationId xmlns:a16="http://schemas.microsoft.com/office/drawing/2014/main" id="{CF842806-3F91-4A90-9E44-450DC83168E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89269" y="3751043"/>
            <a:ext cx="1867662" cy="38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55;p28" descr="Making FAIR data for specimens accessible - Digital/Extended Specimen -  GBIF community forum">
            <a:extLst>
              <a:ext uri="{FF2B5EF4-FFF2-40B4-BE49-F238E27FC236}">
                <a16:creationId xmlns:a16="http://schemas.microsoft.com/office/drawing/2014/main" id="{122734EA-A7EA-41EC-9AE8-CF439135C2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8074" b="26158"/>
          <a:stretch/>
        </p:blipFill>
        <p:spPr>
          <a:xfrm>
            <a:off x="7141175" y="2443314"/>
            <a:ext cx="1695050" cy="68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6;p28" descr="VertNet Biodiversity Informatics Training Workshop I">
            <a:extLst>
              <a:ext uri="{FF2B5EF4-FFF2-40B4-BE49-F238E27FC236}">
                <a16:creationId xmlns:a16="http://schemas.microsoft.com/office/drawing/2014/main" id="{FF1BF503-988A-4823-8482-97D364B8321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89269" y="3086061"/>
            <a:ext cx="1867662" cy="4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7;p28" descr="iNaturalist – Apps no Google Play">
            <a:extLst>
              <a:ext uri="{FF2B5EF4-FFF2-40B4-BE49-F238E27FC236}">
                <a16:creationId xmlns:a16="http://schemas.microsoft.com/office/drawing/2014/main" id="{5579B1E5-2055-44E0-AD7B-5D93F3E645E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8064" t="31078" r="8669" b="28221"/>
          <a:stretch/>
        </p:blipFill>
        <p:spPr>
          <a:xfrm>
            <a:off x="9439691" y="2469871"/>
            <a:ext cx="2166818" cy="45584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88;ge62eb5c897_0_11">
            <a:extLst>
              <a:ext uri="{FF2B5EF4-FFF2-40B4-BE49-F238E27FC236}">
                <a16:creationId xmlns:a16="http://schemas.microsoft.com/office/drawing/2014/main" id="{AF2FCF6E-DF8F-476D-BF41-923C6E6FE647}"/>
              </a:ext>
            </a:extLst>
          </p:cNvPr>
          <p:cNvSpPr txBox="1">
            <a:spLocks/>
          </p:cNvSpPr>
          <p:nvPr/>
        </p:nvSpPr>
        <p:spPr>
          <a:xfrm>
            <a:off x="231885" y="3524250"/>
            <a:ext cx="5305858" cy="24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sz="1600" dirty="0" err="1"/>
              <a:t>Listas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b="1" dirty="0" err="1"/>
              <a:t>réplicas</a:t>
            </a:r>
            <a:r>
              <a:rPr lang="en-US" sz="1600" dirty="0"/>
              <a:t>.</a:t>
            </a:r>
          </a:p>
          <a:p>
            <a:pPr marL="114300" indent="0" algn="ctr">
              <a:buNone/>
            </a:pPr>
            <a:r>
              <a:rPr lang="en-US" sz="1600" dirty="0" err="1"/>
              <a:t>Número</a:t>
            </a:r>
            <a:r>
              <a:rPr lang="en-US" sz="1600" dirty="0"/>
              <a:t> de </a:t>
            </a:r>
            <a:r>
              <a:rPr lang="en-US" sz="1600" dirty="0" err="1"/>
              <a:t>espécies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lista</a:t>
            </a:r>
            <a:r>
              <a:rPr lang="en-US" sz="1600" dirty="0"/>
              <a:t>; Tempo de </a:t>
            </a:r>
            <a:r>
              <a:rPr lang="en-US" sz="1600" dirty="0" err="1"/>
              <a:t>observação</a:t>
            </a:r>
            <a:r>
              <a:rPr lang="en-US" sz="1600" dirty="0"/>
              <a:t>; </a:t>
            </a:r>
            <a:r>
              <a:rPr lang="en-US" sz="1600" dirty="0" err="1"/>
              <a:t>Distância</a:t>
            </a:r>
            <a:r>
              <a:rPr lang="en-US" sz="1600" dirty="0"/>
              <a:t> </a:t>
            </a:r>
            <a:r>
              <a:rPr lang="en-US" sz="1600" dirty="0" err="1"/>
              <a:t>percorrida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b="1" dirty="0" err="1"/>
              <a:t>medidas</a:t>
            </a:r>
            <a:r>
              <a:rPr lang="en-US" sz="1600" b="1" dirty="0"/>
              <a:t> de </a:t>
            </a:r>
            <a:r>
              <a:rPr lang="en-US" sz="1600" b="1" dirty="0" err="1"/>
              <a:t>esforço</a:t>
            </a:r>
            <a:r>
              <a:rPr lang="en-US" sz="1600" dirty="0"/>
              <a:t>.</a:t>
            </a:r>
          </a:p>
        </p:txBody>
      </p:sp>
      <p:sp>
        <p:nvSpPr>
          <p:cNvPr id="20" name="Google Shape;288;ge62eb5c897_0_11">
            <a:extLst>
              <a:ext uri="{FF2B5EF4-FFF2-40B4-BE49-F238E27FC236}">
                <a16:creationId xmlns:a16="http://schemas.microsoft.com/office/drawing/2014/main" id="{17CA4EFB-6F84-4EA2-9F83-183FAD43F4AF}"/>
              </a:ext>
            </a:extLst>
          </p:cNvPr>
          <p:cNvSpPr txBox="1">
            <a:spLocks/>
          </p:cNvSpPr>
          <p:nvPr/>
        </p:nvSpPr>
        <p:spPr>
          <a:xfrm>
            <a:off x="6654259" y="4301908"/>
            <a:ext cx="5305858" cy="24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sz="1600" dirty="0" err="1"/>
              <a:t>Número</a:t>
            </a:r>
            <a:r>
              <a:rPr lang="en-US" sz="1600" dirty="0"/>
              <a:t> de </a:t>
            </a:r>
            <a:r>
              <a:rPr lang="en-US" sz="1600" dirty="0" err="1"/>
              <a:t>fotos</a:t>
            </a:r>
            <a:r>
              <a:rPr lang="en-US" sz="1600" dirty="0"/>
              <a:t> por </a:t>
            </a:r>
            <a:r>
              <a:rPr lang="en-US" sz="1600" dirty="0" err="1"/>
              <a:t>unidade</a:t>
            </a:r>
            <a:r>
              <a:rPr lang="en-US" sz="1600" dirty="0"/>
              <a:t> </a:t>
            </a:r>
            <a:r>
              <a:rPr lang="en-US" sz="1600" dirty="0" err="1"/>
              <a:t>espacial</a:t>
            </a:r>
            <a:r>
              <a:rPr lang="en-US" sz="1600" dirty="0"/>
              <a:t>; (e/</a:t>
            </a:r>
            <a:r>
              <a:rPr lang="en-US" sz="1600" dirty="0" err="1"/>
              <a:t>ou</a:t>
            </a:r>
            <a:r>
              <a:rPr lang="en-US" sz="1600" dirty="0"/>
              <a:t>) </a:t>
            </a:r>
            <a:r>
              <a:rPr lang="en-US" sz="1600" dirty="0" err="1"/>
              <a:t>Número</a:t>
            </a:r>
            <a:r>
              <a:rPr lang="en-US" sz="1600" dirty="0"/>
              <a:t> de sons por </a:t>
            </a:r>
            <a:r>
              <a:rPr lang="en-US" sz="1600" dirty="0" err="1"/>
              <a:t>unidade</a:t>
            </a:r>
            <a:r>
              <a:rPr lang="en-US" sz="1600" dirty="0"/>
              <a:t> </a:t>
            </a:r>
            <a:r>
              <a:rPr lang="en-US" sz="1600" dirty="0" err="1"/>
              <a:t>espacial</a:t>
            </a:r>
            <a:r>
              <a:rPr lang="en-US" sz="1600" dirty="0"/>
              <a:t>; (e/</a:t>
            </a:r>
            <a:r>
              <a:rPr lang="en-US" sz="1600" dirty="0" err="1"/>
              <a:t>ou</a:t>
            </a:r>
            <a:r>
              <a:rPr lang="en-US" sz="1600" dirty="0"/>
              <a:t>) </a:t>
            </a:r>
            <a:r>
              <a:rPr lang="en-US" sz="1600" dirty="0" err="1"/>
              <a:t>Número</a:t>
            </a:r>
            <a:r>
              <a:rPr lang="en-US" sz="1600" dirty="0"/>
              <a:t> de </a:t>
            </a:r>
            <a:r>
              <a:rPr lang="en-US" sz="1600" dirty="0" err="1"/>
              <a:t>espécies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b="1" dirty="0" err="1"/>
              <a:t>medidas</a:t>
            </a:r>
            <a:r>
              <a:rPr lang="en-US" sz="1600" b="1" dirty="0"/>
              <a:t> de </a:t>
            </a:r>
            <a:r>
              <a:rPr lang="en-US" sz="1600" b="1" dirty="0" err="1"/>
              <a:t>esforço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7616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9AF354-A468-49C0-8BC2-B34554723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410" y="1477807"/>
            <a:ext cx="8761791" cy="1049235"/>
          </a:xfrm>
        </p:spPr>
        <p:txBody>
          <a:bodyPr/>
          <a:lstStyle/>
          <a:p>
            <a:pPr algn="ctr"/>
            <a:r>
              <a:rPr lang="en-US" dirty="0" err="1"/>
              <a:t>Unidade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ser </a:t>
            </a:r>
            <a:r>
              <a:rPr lang="en-US" dirty="0" err="1"/>
              <a:t>compatível</a:t>
            </a:r>
            <a:r>
              <a:rPr lang="en-US" dirty="0"/>
              <a:t> com a </a:t>
            </a:r>
            <a:r>
              <a:rPr lang="en-US" dirty="0" err="1"/>
              <a:t>resolução</a:t>
            </a:r>
            <a:r>
              <a:rPr lang="en-US" dirty="0"/>
              <a:t> dos dados</a:t>
            </a:r>
          </a:p>
        </p:txBody>
      </p:sp>
      <p:pic>
        <p:nvPicPr>
          <p:cNvPr id="21" name="Google Shape;252;p28" descr="Wiki Aves - A Enciclopédia das Aves do Brasil">
            <a:extLst>
              <a:ext uri="{FF2B5EF4-FFF2-40B4-BE49-F238E27FC236}">
                <a16:creationId xmlns:a16="http://schemas.microsoft.com/office/drawing/2014/main" id="{7668D471-FCD8-4534-AAA0-629D01D5BF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452" t="15771" r="23468" b="21433"/>
          <a:stretch/>
        </p:blipFill>
        <p:spPr>
          <a:xfrm>
            <a:off x="1337177" y="3243417"/>
            <a:ext cx="1268361" cy="78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4;p28" descr="eBIRD MÓVEL UMA FERRAMENTA OBRIGATÓRIA PARA TODO OBSERVADOR DE AVES – Guia  Birding Brasil – O maior portal de Birdwatching do Brasil !">
            <a:extLst>
              <a:ext uri="{FF2B5EF4-FFF2-40B4-BE49-F238E27FC236}">
                <a16:creationId xmlns:a16="http://schemas.microsoft.com/office/drawing/2014/main" id="{BB9FEE99-2FCB-4608-855E-C54AC2FEE7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072" b="14536"/>
          <a:stretch/>
        </p:blipFill>
        <p:spPr>
          <a:xfrm>
            <a:off x="1256182" y="4782193"/>
            <a:ext cx="1430350" cy="5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350FE-29E7-4319-A25B-1191FAD610B3}"/>
              </a:ext>
            </a:extLst>
          </p:cNvPr>
          <p:cNvSpPr txBox="1"/>
          <p:nvPr/>
        </p:nvSpPr>
        <p:spPr>
          <a:xfrm>
            <a:off x="2939845" y="3456399"/>
            <a:ext cx="6233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Dados por </a:t>
            </a:r>
            <a:r>
              <a:rPr lang="en-US" sz="1600" dirty="0" err="1"/>
              <a:t>município</a:t>
            </a:r>
            <a:r>
              <a:rPr lang="en-US" sz="1600" dirty="0"/>
              <a:t>, </a:t>
            </a:r>
            <a:r>
              <a:rPr lang="en-US" sz="1600" dirty="0" err="1"/>
              <a:t>sem</a:t>
            </a:r>
            <a:r>
              <a:rPr lang="en-US" sz="1600" dirty="0"/>
              <a:t> </a:t>
            </a:r>
            <a:r>
              <a:rPr lang="en-US" sz="1600" dirty="0" err="1"/>
              <a:t>coordenada</a:t>
            </a:r>
            <a:r>
              <a:rPr lang="en-US" sz="1600" dirty="0"/>
              <a:t> </a:t>
            </a:r>
            <a:r>
              <a:rPr lang="en-US" sz="1600" dirty="0" err="1"/>
              <a:t>específica</a:t>
            </a:r>
            <a:r>
              <a:rPr lang="en-US" sz="16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8F1E8-773F-4C5A-9E65-1710DBD8E8A2}"/>
              </a:ext>
            </a:extLst>
          </p:cNvPr>
          <p:cNvSpPr txBox="1"/>
          <p:nvPr/>
        </p:nvSpPr>
        <p:spPr>
          <a:xfrm>
            <a:off x="2939845" y="4911916"/>
            <a:ext cx="7502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err="1"/>
              <a:t>tem</a:t>
            </a:r>
            <a:r>
              <a:rPr lang="en-US" sz="1600" dirty="0"/>
              <a:t>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coordenada</a:t>
            </a:r>
            <a:r>
              <a:rPr lang="en-US" sz="1600" dirty="0"/>
              <a:t> </a:t>
            </a:r>
            <a:r>
              <a:rPr lang="en-US" sz="1600" dirty="0" err="1"/>
              <a:t>geográfica</a:t>
            </a:r>
            <a:r>
              <a:rPr lang="en-US" sz="1600" dirty="0"/>
              <a:t> – </a:t>
            </a:r>
            <a:r>
              <a:rPr lang="en-US" sz="1600" dirty="0" err="1"/>
              <a:t>permite</a:t>
            </a:r>
            <a:r>
              <a:rPr lang="en-US" sz="1600" dirty="0"/>
              <a:t> o </a:t>
            </a:r>
            <a:r>
              <a:rPr lang="en-US" sz="1600" dirty="0" err="1"/>
              <a:t>uso</a:t>
            </a:r>
            <a:r>
              <a:rPr lang="en-US" sz="1600" dirty="0"/>
              <a:t> de grids.</a:t>
            </a:r>
          </a:p>
        </p:txBody>
      </p:sp>
    </p:spTree>
    <p:extLst>
      <p:ext uri="{BB962C8B-B14F-4D97-AF65-F5344CB8AC3E}">
        <p14:creationId xmlns:p14="http://schemas.microsoft.com/office/powerpoint/2010/main" val="3783445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a 29">
            <a:extLst>
              <a:ext uri="{FF2B5EF4-FFF2-40B4-BE49-F238E27FC236}">
                <a16:creationId xmlns:a16="http://schemas.microsoft.com/office/drawing/2014/main" id="{3F4AF8AB-9CAC-48B7-AB7D-DDDD823AD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155676"/>
              </p:ext>
            </p:extLst>
          </p:nvPr>
        </p:nvGraphicFramePr>
        <p:xfrm>
          <a:off x="1958846" y="1946989"/>
          <a:ext cx="7519452" cy="157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0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88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56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32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MUNICÍPIO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 FOTOS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 SONS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 ESPECIES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A_VINACEA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4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Rio</a:t>
                      </a:r>
                      <a:r>
                        <a:rPr lang="pt-BR" sz="1100" u="none" strike="noStrike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Grande do Sul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Porto Alegre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5.931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3222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8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 Catarina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Urubici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1.566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2265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ela 34">
            <a:extLst>
              <a:ext uri="{FF2B5EF4-FFF2-40B4-BE49-F238E27FC236}">
                <a16:creationId xmlns:a16="http://schemas.microsoft.com/office/drawing/2014/main" id="{674A1C96-45E9-42D4-818A-12D36873B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72208"/>
              </p:ext>
            </p:extLst>
          </p:nvPr>
        </p:nvGraphicFramePr>
        <p:xfrm>
          <a:off x="1958846" y="4038598"/>
          <a:ext cx="7519453" cy="14478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8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844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MUNICÍPIO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 ESPECIES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 SONS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A_VINACEA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Rio Grande do Sul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Campinas do Sul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510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Bahia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Ilhéus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274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342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3287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F593957-C58C-4B68-A497-E1BD406BB837}"/>
              </a:ext>
            </a:extLst>
          </p:cNvPr>
          <p:cNvSpPr txBox="1"/>
          <p:nvPr/>
        </p:nvSpPr>
        <p:spPr>
          <a:xfrm>
            <a:off x="3244646" y="993937"/>
            <a:ext cx="623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Exemplos</a:t>
            </a:r>
            <a:r>
              <a:rPr lang="en-US" sz="2400" dirty="0"/>
              <a:t> de </a:t>
            </a:r>
            <a:r>
              <a:rPr lang="en-US" sz="2400" dirty="0" err="1"/>
              <a:t>organização</a:t>
            </a:r>
            <a:r>
              <a:rPr lang="en-US" sz="2400" dirty="0"/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781092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1541640" y="956171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Modelos de ocupação de sítio</a:t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1545711" y="3525444"/>
            <a:ext cx="2305311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697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308415" y="5377375"/>
            <a:ext cx="478413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697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7912405" y="3534848"/>
            <a:ext cx="2739661" cy="3956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969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6809346" y="5331337"/>
            <a:ext cx="4945778" cy="4153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712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1302018" y="2997564"/>
            <a:ext cx="2784554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9999" b="-2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7340" y="4631649"/>
            <a:ext cx="53753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probabilidade de ocorrência dado as covariáveis de sítio?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7258457" y="2997564"/>
            <a:ext cx="4199130" cy="3693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t="-9999" b="-2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6514454" y="4552167"/>
            <a:ext cx="55355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probabilidade de detecção dado as covariáveis de amostragem?</a:t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1537568" y="2076025"/>
            <a:ext cx="231345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biológico</a:t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8125507" y="2076025"/>
            <a:ext cx="224933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amostral</a:t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0" y="6560055"/>
            <a:ext cx="6100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MacKenzie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D. et al. </a:t>
            </a:r>
            <a:r>
              <a:rPr lang="en-US" sz="14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Ecology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83 (8): 2248–2255 (2002).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175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1093117" y="927395"/>
            <a:ext cx="10502876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ocupação</a:t>
            </a:r>
            <a:r>
              <a:rPr lang="en-US" dirty="0"/>
              <a:t> de sítio com </a:t>
            </a:r>
            <a:r>
              <a:rPr lang="en-US" dirty="0" err="1"/>
              <a:t>integração</a:t>
            </a:r>
            <a:r>
              <a:rPr lang="en-US" dirty="0"/>
              <a:t> de dados</a:t>
            </a:r>
            <a:endParaRPr dirty="0"/>
          </a:p>
        </p:txBody>
      </p:sp>
      <p:sp>
        <p:nvSpPr>
          <p:cNvPr id="208" name="Google Shape;208;p25"/>
          <p:cNvSpPr/>
          <p:nvPr/>
        </p:nvSpPr>
        <p:spPr>
          <a:xfrm>
            <a:off x="1545711" y="3525444"/>
            <a:ext cx="2305311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697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308415" y="5377375"/>
            <a:ext cx="478413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697"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1302018" y="2997564"/>
            <a:ext cx="2784554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9999" b="-2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7340" y="4631649"/>
            <a:ext cx="53753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probabilidade de ocorrência dado as covariáveis de sítio?</a:t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1537568" y="2076025"/>
            <a:ext cx="231345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biológico</a:t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8125507" y="2076025"/>
            <a:ext cx="2249334" cy="369332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amostral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7">
                <a:extLst>
                  <a:ext uri="{FF2B5EF4-FFF2-40B4-BE49-F238E27FC236}">
                    <a16:creationId xmlns:a16="http://schemas.microsoft.com/office/drawing/2014/main" id="{99D822C4-32D9-48FF-9A83-22A49AE89510}"/>
                  </a:ext>
                </a:extLst>
              </p:cNvPr>
              <p:cNvSpPr/>
              <p:nvPr/>
            </p:nvSpPr>
            <p:spPr>
              <a:xfrm>
                <a:off x="7929235" y="2866496"/>
                <a:ext cx="2641877" cy="3956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pt-BR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𝑩𝒆𝒓𝒏𝒐𝒖𝒍𝒍𝒊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tângulo 17">
                <a:extLst>
                  <a:ext uri="{FF2B5EF4-FFF2-40B4-BE49-F238E27FC236}">
                    <a16:creationId xmlns:a16="http://schemas.microsoft.com/office/drawing/2014/main" id="{99D822C4-32D9-48FF-9A83-22A49AE89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235" y="2866496"/>
                <a:ext cx="2641877" cy="395621"/>
              </a:xfrm>
              <a:prstGeom prst="rect">
                <a:avLst/>
              </a:prstGeom>
              <a:blipFill>
                <a:blip r:embed="rId6"/>
                <a:stretch>
                  <a:fillRect b="-74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8">
                <a:extLst>
                  <a:ext uri="{FF2B5EF4-FFF2-40B4-BE49-F238E27FC236}">
                    <a16:creationId xmlns:a16="http://schemas.microsoft.com/office/drawing/2014/main" id="{F0EA7A97-99B0-45FD-8E60-9E988A8C33CD}"/>
                  </a:ext>
                </a:extLst>
              </p:cNvPr>
              <p:cNvSpPr/>
              <p:nvPr/>
            </p:nvSpPr>
            <p:spPr>
              <a:xfrm>
                <a:off x="8184079" y="3442512"/>
                <a:ext cx="2132187" cy="4173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𝑬𝒋</m:t>
                          </m:r>
                        </m:sup>
                      </m:sSup>
                    </m:oMath>
                  </m:oMathPara>
                </a14:m>
                <a:endParaRPr lang="pt-BR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tângulo 18">
                <a:extLst>
                  <a:ext uri="{FF2B5EF4-FFF2-40B4-BE49-F238E27FC236}">
                    <a16:creationId xmlns:a16="http://schemas.microsoft.com/office/drawing/2014/main" id="{F0EA7A97-99B0-45FD-8E60-9E988A8C3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079" y="3442512"/>
                <a:ext cx="2132187" cy="417358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8">
                <a:extLst>
                  <a:ext uri="{FF2B5EF4-FFF2-40B4-BE49-F238E27FC236}">
                    <a16:creationId xmlns:a16="http://schemas.microsoft.com/office/drawing/2014/main" id="{4241DD51-728A-4FE2-B3A6-26962DA79375}"/>
                  </a:ext>
                </a:extLst>
              </p:cNvPr>
              <p:cNvSpPr/>
              <p:nvPr/>
            </p:nvSpPr>
            <p:spPr>
              <a:xfrm>
                <a:off x="8302640" y="5262837"/>
                <a:ext cx="1814856" cy="389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𝑮𝑩</m:t>
                          </m:r>
                        </m:sup>
                      </m:sSubSup>
                      <m:r>
                        <a:rPr lang="pt-B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pt-B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𝑺𝑷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pt-BR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tângulo 18">
                <a:extLst>
                  <a:ext uri="{FF2B5EF4-FFF2-40B4-BE49-F238E27FC236}">
                    <a16:creationId xmlns:a16="http://schemas.microsoft.com/office/drawing/2014/main" id="{4241DD51-728A-4FE2-B3A6-26962DA79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40" y="5262837"/>
                <a:ext cx="1814856" cy="389017"/>
              </a:xfrm>
              <a:prstGeom prst="rect">
                <a:avLst/>
              </a:prstGeom>
              <a:blipFill>
                <a:blip r:embed="rId8"/>
                <a:stretch>
                  <a:fillRect b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24053F9A-B9D0-4F1B-8671-CC2D0C84FDBA}"/>
                  </a:ext>
                </a:extLst>
              </p:cNvPr>
              <p:cNvSpPr/>
              <p:nvPr/>
            </p:nvSpPr>
            <p:spPr>
              <a:xfrm>
                <a:off x="7155042" y="4296951"/>
                <a:ext cx="4387355" cy="3867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𝑬𝑩</m:t>
                          </m:r>
                        </m:sup>
                      </m:sSubSup>
                      <m:r>
                        <a:rPr lang="pt-B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t-B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𝑺𝑺𝒆𝒆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pt-B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𝑻𝑶𝒃𝒔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pt-B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𝑹𝑳𝒆𝒏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24053F9A-B9D0-4F1B-8671-CC2D0C84F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42" y="4296951"/>
                <a:ext cx="4387355" cy="386709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8">
                <a:extLst>
                  <a:ext uri="{FF2B5EF4-FFF2-40B4-BE49-F238E27FC236}">
                    <a16:creationId xmlns:a16="http://schemas.microsoft.com/office/drawing/2014/main" id="{568DE021-0975-4A15-9F87-4F06FB0E5E7B}"/>
                  </a:ext>
                </a:extLst>
              </p:cNvPr>
              <p:cNvSpPr/>
              <p:nvPr/>
            </p:nvSpPr>
            <p:spPr>
              <a:xfrm>
                <a:off x="7622957" y="4779445"/>
                <a:ext cx="3322320" cy="38773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𝑾𝑨</m:t>
                          </m:r>
                        </m:sup>
                      </m:sSubSup>
                      <m:r>
                        <a:rPr lang="pt-B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pt-B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𝑵𝑷𝒉𝒐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pt-B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𝑵𝑨𝒖𝒅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8">
                <a:extLst>
                  <a:ext uri="{FF2B5EF4-FFF2-40B4-BE49-F238E27FC236}">
                    <a16:creationId xmlns:a16="http://schemas.microsoft.com/office/drawing/2014/main" id="{568DE021-0975-4A15-9F87-4F06FB0E5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57" y="4779445"/>
                <a:ext cx="3322320" cy="387735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69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41873" y="926676"/>
            <a:ext cx="10522540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Por que modelar distribuição de espécies é importante?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l="20725" t="14659" r="17904" b="6094"/>
          <a:stretch/>
        </p:blipFill>
        <p:spPr>
          <a:xfrm>
            <a:off x="589936" y="1648427"/>
            <a:ext cx="6528618" cy="474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l="27823" t="21504" r="42742" b="21720"/>
          <a:stretch/>
        </p:blipFill>
        <p:spPr>
          <a:xfrm>
            <a:off x="6799008" y="4778477"/>
            <a:ext cx="1757152" cy="190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0" y="6560055"/>
            <a:ext cx="6100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Veit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Lewis </a:t>
            </a:r>
            <a:r>
              <a:rPr lang="en-US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American Naturalist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148 (2): 255-274 (1996).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9067439" y="5496996"/>
            <a:ext cx="27804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House Finch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Haemorhous mexicanus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5">
            <a:alphaModFix/>
          </a:blip>
          <a:srcRect l="36963" t="15483" r="43095" b="55647"/>
          <a:stretch/>
        </p:blipFill>
        <p:spPr>
          <a:xfrm>
            <a:off x="7315578" y="1648427"/>
            <a:ext cx="2186628" cy="178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5">
            <a:alphaModFix/>
          </a:blip>
          <a:srcRect l="29678" t="46461" r="29822" b="5807"/>
          <a:stretch/>
        </p:blipFill>
        <p:spPr>
          <a:xfrm>
            <a:off x="8556159" y="3170063"/>
            <a:ext cx="3510116" cy="232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e731ba7c9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399" y="63252"/>
            <a:ext cx="1581599" cy="1459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Google Shape;304;ge731ba7c99_0_24"/>
              <p:cNvSpPr txBox="1"/>
              <p:nvPr/>
            </p:nvSpPr>
            <p:spPr>
              <a:xfrm>
                <a:off x="1381125" y="1223596"/>
                <a:ext cx="5537400" cy="1068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ar-AE" sz="2000" dirty="0">
                  <a:solidFill>
                    <a:schemeClr val="dk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ar-A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ar-AE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ar-A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ar-AE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ar-AE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ar-AE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</m:oMath>
                  </m:oMathPara>
                </a14:m>
                <a:endParaRPr lang="pt-BR" sz="2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4" name="Google Shape;304;ge731ba7c99_0_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25" y="1223596"/>
                <a:ext cx="5537400" cy="1068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5" name="Google Shape;305;ge731ba7c99_0_24"/>
          <p:cNvPicPr preferRelativeResize="0"/>
          <p:nvPr/>
        </p:nvPicPr>
        <p:blipFill rotWithShape="1">
          <a:blip r:embed="rId5">
            <a:alphaModFix/>
          </a:blip>
          <a:srcRect l="13171" t="17247" r="49787" b="13625"/>
          <a:stretch/>
        </p:blipFill>
        <p:spPr>
          <a:xfrm>
            <a:off x="9087000" y="3622103"/>
            <a:ext cx="2999999" cy="314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e731ba7c99_0_24"/>
          <p:cNvPicPr preferRelativeResize="0"/>
          <p:nvPr/>
        </p:nvPicPr>
        <p:blipFill rotWithShape="1">
          <a:blip r:embed="rId6">
            <a:alphaModFix/>
          </a:blip>
          <a:srcRect b="48154"/>
          <a:stretch/>
        </p:blipFill>
        <p:spPr>
          <a:xfrm>
            <a:off x="359050" y="2361380"/>
            <a:ext cx="5136449" cy="26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e731ba7c99_0_24"/>
          <p:cNvSpPr/>
          <p:nvPr/>
        </p:nvSpPr>
        <p:spPr>
          <a:xfrm rot="20988843">
            <a:off x="3397150" y="1068175"/>
            <a:ext cx="2678198" cy="606425"/>
          </a:xfrm>
          <a:custGeom>
            <a:avLst/>
            <a:gdLst/>
            <a:ahLst/>
            <a:cxnLst/>
            <a:rect l="l" t="t" r="r" b="b"/>
            <a:pathLst>
              <a:path w="179775" h="24257" extrusionOk="0">
                <a:moveTo>
                  <a:pt x="0" y="16806"/>
                </a:moveTo>
                <a:cubicBezTo>
                  <a:pt x="13041" y="14012"/>
                  <a:pt x="52163" y="350"/>
                  <a:pt x="78244" y="39"/>
                </a:cubicBezTo>
                <a:cubicBezTo>
                  <a:pt x="104325" y="-271"/>
                  <a:pt x="139566" y="10907"/>
                  <a:pt x="156488" y="14943"/>
                </a:cubicBezTo>
                <a:cubicBezTo>
                  <a:pt x="173410" y="18979"/>
                  <a:pt x="175894" y="22705"/>
                  <a:pt x="179775" y="2425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8" name="Google Shape;308;ge731ba7c99_0_24"/>
          <p:cNvSpPr txBox="1"/>
          <p:nvPr/>
        </p:nvSpPr>
        <p:spPr>
          <a:xfrm>
            <a:off x="5906115" y="1902372"/>
            <a:ext cx="6319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E[i] = ALPHA.PICT * </a:t>
            </a:r>
            <a:r>
              <a:rPr lang="en-US" sz="1200" dirty="0" err="1"/>
              <a:t>nPIC.wikiaves</a:t>
            </a:r>
            <a:r>
              <a:rPr lang="en-US" sz="1200" dirty="0"/>
              <a:t> [i] + </a:t>
            </a:r>
            <a:endParaRPr sz="1200" dirty="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ALPHA.SONG * </a:t>
            </a:r>
            <a:r>
              <a:rPr lang="en-US" sz="1200" dirty="0" err="1"/>
              <a:t>nSONG.wikiaves</a:t>
            </a:r>
            <a:r>
              <a:rPr lang="en-US" sz="1200" dirty="0"/>
              <a:t> [i]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        </a:t>
            </a:r>
            <a:endParaRPr sz="1200" dirty="0"/>
          </a:p>
        </p:txBody>
      </p:sp>
      <p:sp>
        <p:nvSpPr>
          <p:cNvPr id="309" name="Google Shape;309;ge731ba7c99_0_24"/>
          <p:cNvSpPr txBox="1"/>
          <p:nvPr/>
        </p:nvSpPr>
        <p:spPr>
          <a:xfrm>
            <a:off x="5927100" y="2607836"/>
            <a:ext cx="6319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E[</a:t>
            </a:r>
            <a:r>
              <a:rPr lang="en-US" sz="1200" dirty="0" err="1"/>
              <a:t>i,j</a:t>
            </a:r>
            <a:r>
              <a:rPr lang="en-US" sz="1200" dirty="0"/>
              <a:t>] &lt;- ALPHA.DIST * </a:t>
            </a:r>
            <a:r>
              <a:rPr lang="en-US" sz="1200" dirty="0" err="1"/>
              <a:t>dist</a:t>
            </a:r>
            <a:r>
              <a:rPr lang="en-US" sz="1200" dirty="0"/>
              <a:t> [</a:t>
            </a:r>
            <a:r>
              <a:rPr lang="en-US" sz="1200" dirty="0" err="1"/>
              <a:t>i,j</a:t>
            </a:r>
            <a:r>
              <a:rPr lang="en-US" sz="1200" dirty="0"/>
              <a:t>] +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                   ALPHA.DURATION * duration [</a:t>
            </a:r>
            <a:r>
              <a:rPr lang="en-US" sz="1200" dirty="0" err="1"/>
              <a:t>i,j</a:t>
            </a:r>
            <a:r>
              <a:rPr lang="en-US" sz="1200" dirty="0"/>
              <a:t>] +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                   ALPHA.OBSERVER * observer [</a:t>
            </a:r>
            <a:r>
              <a:rPr lang="en-US" sz="1200" dirty="0" err="1"/>
              <a:t>i,j</a:t>
            </a:r>
            <a:r>
              <a:rPr lang="en-US" sz="1200" dirty="0"/>
              <a:t>]</a:t>
            </a:r>
            <a:endParaRPr sz="1200" dirty="0"/>
          </a:p>
        </p:txBody>
      </p:sp>
      <p:sp>
        <p:nvSpPr>
          <p:cNvPr id="310" name="Google Shape;310;ge731ba7c99_0_24"/>
          <p:cNvSpPr txBox="1"/>
          <p:nvPr/>
        </p:nvSpPr>
        <p:spPr>
          <a:xfrm>
            <a:off x="5953725" y="3562690"/>
            <a:ext cx="31332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E[</a:t>
            </a:r>
            <a:r>
              <a:rPr lang="en-US" sz="1200" dirty="0" err="1"/>
              <a:t>i</a:t>
            </a:r>
            <a:r>
              <a:rPr lang="en-US" sz="1200" dirty="0"/>
              <a:t>] &lt;- ALPHA.GBIF * </a:t>
            </a:r>
            <a:r>
              <a:rPr lang="en-US" sz="1200" dirty="0" err="1"/>
              <a:t>nSP.gbif</a:t>
            </a:r>
            <a:r>
              <a:rPr lang="en-US" sz="1200" dirty="0"/>
              <a:t> [i]        </a:t>
            </a:r>
            <a:endParaRPr sz="1200" dirty="0"/>
          </a:p>
        </p:txBody>
      </p:sp>
      <p:sp>
        <p:nvSpPr>
          <p:cNvPr id="311" name="Google Shape;311;ge731ba7c99_0_24"/>
          <p:cNvSpPr txBox="1"/>
          <p:nvPr/>
        </p:nvSpPr>
        <p:spPr>
          <a:xfrm>
            <a:off x="5509923" y="1381194"/>
            <a:ext cx="50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Exemplos</a:t>
            </a:r>
            <a:r>
              <a:rPr lang="en-US" b="1" dirty="0"/>
              <a:t> de </a:t>
            </a:r>
            <a:r>
              <a:rPr lang="en-US" b="1" dirty="0" err="1"/>
              <a:t>modelo</a:t>
            </a:r>
            <a:r>
              <a:rPr lang="en-US" b="1" dirty="0"/>
              <a:t>: GLM </a:t>
            </a:r>
            <a:r>
              <a:rPr lang="en-US" b="1" dirty="0" err="1"/>
              <a:t>sem</a:t>
            </a:r>
            <a:r>
              <a:rPr lang="en-US" b="1" dirty="0"/>
              <a:t> </a:t>
            </a:r>
            <a:r>
              <a:rPr lang="en-US" b="1" dirty="0" err="1"/>
              <a:t>intercepto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Google Shape;312;ge731ba7c99_0_24"/>
              <p:cNvSpPr txBox="1"/>
              <p:nvPr/>
            </p:nvSpPr>
            <p:spPr>
              <a:xfrm>
                <a:off x="3647725" y="5147425"/>
                <a:ext cx="3862800" cy="1292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&lt;− 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𝑷𝒏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𝒚𝒏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𝒅𝒃𝒆𝒓𝒏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𝒛𝑷𝒏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/>
              </a:p>
            </p:txBody>
          </p:sp>
        </mc:Choice>
        <mc:Fallback xmlns="">
          <p:sp>
            <p:nvSpPr>
              <p:cNvPr id="312" name="Google Shape;312;ge731ba7c99_0_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5" y="5147425"/>
                <a:ext cx="3862800" cy="1292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Google Shape;313;ge731ba7c99_0_24"/>
          <p:cNvSpPr/>
          <p:nvPr/>
        </p:nvSpPr>
        <p:spPr>
          <a:xfrm>
            <a:off x="3501950" y="5132725"/>
            <a:ext cx="896550" cy="538500"/>
          </a:xfrm>
          <a:custGeom>
            <a:avLst/>
            <a:gdLst/>
            <a:ahLst/>
            <a:cxnLst/>
            <a:rect l="l" t="t" r="r" b="b"/>
            <a:pathLst>
              <a:path w="35862" h="21540" extrusionOk="0">
                <a:moveTo>
                  <a:pt x="0" y="0"/>
                </a:moveTo>
                <a:cubicBezTo>
                  <a:pt x="2717" y="3183"/>
                  <a:pt x="10324" y="15524"/>
                  <a:pt x="16301" y="19095"/>
                </a:cubicBezTo>
                <a:cubicBezTo>
                  <a:pt x="22278" y="22666"/>
                  <a:pt x="32602" y="21036"/>
                  <a:pt x="35862" y="21424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7;p25">
            <a:extLst>
              <a:ext uri="{FF2B5EF4-FFF2-40B4-BE49-F238E27FC236}">
                <a16:creationId xmlns:a16="http://schemas.microsoft.com/office/drawing/2014/main" id="{F9F00DC0-2617-8FAB-2104-C4DAC9554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3117" y="927395"/>
            <a:ext cx="10502876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Cuidados com integração de dados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EB11B-DE3F-1A6E-8569-694CB024C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3" t="21274" r="12191" b="36179"/>
          <a:stretch/>
        </p:blipFill>
        <p:spPr>
          <a:xfrm>
            <a:off x="6062068" y="4881371"/>
            <a:ext cx="6000108" cy="1887078"/>
          </a:xfrm>
          <a:prstGeom prst="rect">
            <a:avLst/>
          </a:prstGeom>
        </p:spPr>
      </p:pic>
      <p:sp>
        <p:nvSpPr>
          <p:cNvPr id="8" name="Google Shape;226;p26">
            <a:extLst>
              <a:ext uri="{FF2B5EF4-FFF2-40B4-BE49-F238E27FC236}">
                <a16:creationId xmlns:a16="http://schemas.microsoft.com/office/drawing/2014/main" id="{1F5D4696-FA2A-1933-4483-366FE1C661EE}"/>
              </a:ext>
            </a:extLst>
          </p:cNvPr>
          <p:cNvSpPr txBox="1"/>
          <p:nvPr/>
        </p:nvSpPr>
        <p:spPr>
          <a:xfrm>
            <a:off x="702698" y="1674688"/>
            <a:ext cx="10711891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50000"/>
              </a:lnSpc>
              <a:buSzPts val="1600"/>
              <a:buChar char="●"/>
            </a:pPr>
            <a:r>
              <a:rPr lang="en-US" sz="1800" b="1" dirty="0"/>
              <a:t>Dados </a:t>
            </a:r>
            <a:r>
              <a:rPr lang="en-US" sz="1800" b="1" dirty="0" err="1"/>
              <a:t>desalinhados</a:t>
            </a:r>
            <a:r>
              <a:rPr lang="en-US" sz="1800" b="1" dirty="0"/>
              <a:t> </a:t>
            </a:r>
            <a:r>
              <a:rPr lang="en-US" sz="1800" b="1" dirty="0" err="1"/>
              <a:t>espacialmente</a:t>
            </a:r>
            <a:r>
              <a:rPr lang="en-US" sz="1800" b="1" dirty="0"/>
              <a:t> </a:t>
            </a:r>
            <a:r>
              <a:rPr lang="en-US" sz="1800" b="1" dirty="0" err="1"/>
              <a:t>ou</a:t>
            </a:r>
            <a:r>
              <a:rPr lang="en-US" sz="1800" b="1" dirty="0"/>
              <a:t> </a:t>
            </a:r>
            <a:r>
              <a:rPr lang="en-US" sz="1800" b="1" dirty="0" err="1"/>
              <a:t>temporalmente</a:t>
            </a:r>
            <a:r>
              <a:rPr lang="en-US" sz="1800" b="1" dirty="0"/>
              <a:t> </a:t>
            </a:r>
            <a:r>
              <a:rPr lang="en-US" sz="1800" dirty="0"/>
              <a:t>(ex: </a:t>
            </a:r>
            <a:r>
              <a:rPr lang="pt-BR" sz="1800" dirty="0"/>
              <a:t>variável</a:t>
            </a:r>
            <a:r>
              <a:rPr lang="en-US" sz="1800" dirty="0"/>
              <a:t> 1 </a:t>
            </a:r>
            <a:r>
              <a:rPr lang="en-US" sz="1800" dirty="0" err="1"/>
              <a:t>medida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pt-BR" sz="1800" dirty="0"/>
              <a:t>nível</a:t>
            </a:r>
            <a:r>
              <a:rPr lang="en-US" sz="1800" dirty="0"/>
              <a:t> de </a:t>
            </a:r>
            <a:r>
              <a:rPr lang="pt-BR" sz="1800" dirty="0"/>
              <a:t>município</a:t>
            </a:r>
            <a:r>
              <a:rPr lang="en-US" sz="1800" dirty="0"/>
              <a:t> e </a:t>
            </a:r>
            <a:r>
              <a:rPr lang="pt-BR" sz="1800" dirty="0"/>
              <a:t>variável</a:t>
            </a:r>
            <a:r>
              <a:rPr lang="en-US" sz="1800" dirty="0"/>
              <a:t> 2 </a:t>
            </a:r>
            <a:r>
              <a:rPr lang="en-US" sz="1800" dirty="0" err="1"/>
              <a:t>medida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pt-BR" sz="1800" dirty="0"/>
              <a:t>nível</a:t>
            </a:r>
            <a:r>
              <a:rPr lang="en-US" sz="1800" dirty="0"/>
              <a:t> de </a:t>
            </a:r>
            <a:r>
              <a:rPr lang="en-US" sz="1800" dirty="0" err="1"/>
              <a:t>coordenada</a:t>
            </a:r>
            <a:r>
              <a:rPr lang="en-US" sz="1800" dirty="0"/>
              <a:t> </a:t>
            </a:r>
            <a:r>
              <a:rPr lang="pt-BR" sz="1800" dirty="0"/>
              <a:t>geográfica</a:t>
            </a:r>
            <a:r>
              <a:rPr lang="en-US" sz="1800" dirty="0"/>
              <a:t>).</a:t>
            </a:r>
          </a:p>
          <a:p>
            <a:pPr marL="457200" lvl="0" indent="-330200">
              <a:lnSpc>
                <a:spcPct val="150000"/>
              </a:lnSpc>
              <a:buSzPts val="1600"/>
              <a:buChar char="●"/>
            </a:pPr>
            <a:endParaRPr lang="en-US" sz="1800" dirty="0"/>
          </a:p>
          <a:p>
            <a:pPr marL="457200" lvl="0" indent="-330200">
              <a:lnSpc>
                <a:spcPct val="150000"/>
              </a:lnSpc>
              <a:buSzPts val="1600"/>
              <a:buChar char="●"/>
            </a:pPr>
            <a:r>
              <a:rPr lang="en-US" sz="1800" b="1" dirty="0" err="1"/>
              <a:t>Problema</a:t>
            </a:r>
            <a:r>
              <a:rPr lang="en-US" sz="1800" b="1" dirty="0"/>
              <a:t> de </a:t>
            </a:r>
            <a:r>
              <a:rPr lang="pt-BR" sz="1800" b="1" dirty="0"/>
              <a:t>definição</a:t>
            </a:r>
            <a:r>
              <a:rPr lang="en-US" sz="1800" b="1" dirty="0"/>
              <a:t> de </a:t>
            </a:r>
            <a:r>
              <a:rPr lang="en-US" sz="1800" b="1" dirty="0" err="1"/>
              <a:t>unidades</a:t>
            </a:r>
            <a:r>
              <a:rPr lang="en-US" sz="1800" b="1" dirty="0"/>
              <a:t> </a:t>
            </a:r>
            <a:r>
              <a:rPr lang="en-US" sz="1800" b="1" dirty="0" err="1"/>
              <a:t>espaciais</a:t>
            </a:r>
            <a:r>
              <a:rPr lang="en-US" sz="1800" b="1" dirty="0"/>
              <a:t> </a:t>
            </a:r>
            <a:r>
              <a:rPr lang="en-US" sz="1800" dirty="0"/>
              <a:t>(ex: </a:t>
            </a:r>
            <a:r>
              <a:rPr lang="pt-BR" sz="1800" dirty="0"/>
              <a:t>agregação</a:t>
            </a:r>
            <a:r>
              <a:rPr lang="en-US" sz="1800" dirty="0"/>
              <a:t> de dados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pt-BR" sz="1800" dirty="0"/>
              <a:t>área</a:t>
            </a:r>
            <a:r>
              <a:rPr lang="en-US" sz="1800" dirty="0"/>
              <a:t> </a:t>
            </a:r>
            <a:r>
              <a:rPr lang="en-US" sz="1800" dirty="0" err="1"/>
              <a:t>maior</a:t>
            </a:r>
            <a:r>
              <a:rPr lang="en-US" sz="1800" dirty="0"/>
              <a:t>; </a:t>
            </a:r>
            <a:r>
              <a:rPr lang="pt-BR" sz="1800" dirty="0"/>
              <a:t>diferenças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tamanho</a:t>
            </a:r>
            <a:r>
              <a:rPr lang="en-US" sz="1800" dirty="0"/>
              <a:t> e </a:t>
            </a:r>
            <a:r>
              <a:rPr lang="en-US" sz="1800" dirty="0" err="1"/>
              <a:t>formato</a:t>
            </a:r>
            <a:r>
              <a:rPr lang="en-US" sz="1800" dirty="0"/>
              <a:t> das </a:t>
            </a:r>
            <a:r>
              <a:rPr lang="en-US" sz="1800" dirty="0" err="1"/>
              <a:t>unidades</a:t>
            </a:r>
            <a:r>
              <a:rPr lang="en-US" sz="1800" dirty="0"/>
              <a:t> </a:t>
            </a:r>
            <a:r>
              <a:rPr lang="en-US" sz="1800" dirty="0" err="1"/>
              <a:t>espaciais</a:t>
            </a:r>
            <a:r>
              <a:rPr lang="en-US" sz="1800" dirty="0"/>
              <a:t>).</a:t>
            </a:r>
          </a:p>
          <a:p>
            <a:pPr marL="457200" lvl="0" indent="-330200">
              <a:lnSpc>
                <a:spcPct val="150000"/>
              </a:lnSpc>
              <a:buSzPts val="1600"/>
              <a:buChar char="●"/>
            </a:pPr>
            <a:endParaRPr lang="en-US" sz="1800" dirty="0"/>
          </a:p>
          <a:p>
            <a:pPr marL="457200" lvl="0" indent="-330200">
              <a:lnSpc>
                <a:spcPct val="150000"/>
              </a:lnSpc>
              <a:buSzPts val="1600"/>
              <a:buChar char="●"/>
            </a:pPr>
            <a:r>
              <a:rPr lang="en-US" sz="1800" b="1" dirty="0"/>
              <a:t>F</a:t>
            </a:r>
            <a:r>
              <a:rPr lang="pt-BR" sz="1800" b="1" dirty="0" err="1"/>
              <a:t>alácia</a:t>
            </a:r>
            <a:r>
              <a:rPr lang="pt-BR" sz="1800" b="1" dirty="0"/>
              <a:t> ecológica </a:t>
            </a:r>
            <a:r>
              <a:rPr lang="pt-BR" sz="1800" dirty="0"/>
              <a:t>(</a:t>
            </a:r>
            <a:r>
              <a:rPr lang="pt-BR" sz="1800" dirty="0" err="1"/>
              <a:t>ex</a:t>
            </a:r>
            <a:r>
              <a:rPr lang="pt-BR" sz="1800" dirty="0"/>
              <a:t>: resposta individual a uma covariável difere dos resultados para o grupo de indivíduos).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55454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7;p25">
            <a:extLst>
              <a:ext uri="{FF2B5EF4-FFF2-40B4-BE49-F238E27FC236}">
                <a16:creationId xmlns:a16="http://schemas.microsoft.com/office/drawing/2014/main" id="{F9F00DC0-2617-8FAB-2104-C4DAC9554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3117" y="927395"/>
            <a:ext cx="10502876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Como resolver:</a:t>
            </a:r>
          </a:p>
        </p:txBody>
      </p:sp>
      <p:sp>
        <p:nvSpPr>
          <p:cNvPr id="8" name="Google Shape;226;p26">
            <a:extLst>
              <a:ext uri="{FF2B5EF4-FFF2-40B4-BE49-F238E27FC236}">
                <a16:creationId xmlns:a16="http://schemas.microsoft.com/office/drawing/2014/main" id="{1F5D4696-FA2A-1933-4483-366FE1C661EE}"/>
              </a:ext>
            </a:extLst>
          </p:cNvPr>
          <p:cNvSpPr txBox="1"/>
          <p:nvPr/>
        </p:nvSpPr>
        <p:spPr>
          <a:xfrm>
            <a:off x="698958" y="1590986"/>
            <a:ext cx="10794084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69900" lvl="0" indent="-342900">
              <a:lnSpc>
                <a:spcPct val="150000"/>
              </a:lnSpc>
              <a:buSzPts val="1600"/>
              <a:buAutoNum type="arabicPeriod"/>
            </a:pPr>
            <a:r>
              <a:rPr lang="en-US" sz="1800" dirty="0" err="1"/>
              <a:t>Defina</a:t>
            </a:r>
            <a:r>
              <a:rPr lang="en-US" sz="1800" dirty="0"/>
              <a:t> o </a:t>
            </a:r>
            <a:r>
              <a:rPr lang="en-US" sz="1800" dirty="0" err="1"/>
              <a:t>modelo</a:t>
            </a:r>
            <a:r>
              <a:rPr lang="en-US" sz="1800" dirty="0"/>
              <a:t> </a:t>
            </a:r>
            <a:r>
              <a:rPr lang="pt-BR" sz="1800" dirty="0"/>
              <a:t>estocástico</a:t>
            </a:r>
            <a:r>
              <a:rPr lang="en-US" sz="1800" dirty="0"/>
              <a:t> para o </a:t>
            </a:r>
            <a:r>
              <a:rPr lang="en-US" sz="1800" dirty="0" err="1"/>
              <a:t>processo</a:t>
            </a:r>
            <a:r>
              <a:rPr lang="en-US" sz="1800" dirty="0"/>
              <a:t> </a:t>
            </a:r>
            <a:r>
              <a:rPr lang="pt-BR" sz="1800" dirty="0"/>
              <a:t>biológico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escala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fina</a:t>
            </a:r>
            <a:r>
              <a:rPr lang="en-US" sz="1800" dirty="0"/>
              <a:t> </a:t>
            </a:r>
            <a:r>
              <a:rPr lang="pt-BR" sz="1800" dirty="0"/>
              <a:t>possível</a:t>
            </a:r>
            <a:r>
              <a:rPr lang="en-US" sz="1800" dirty="0"/>
              <a:t>.</a:t>
            </a:r>
          </a:p>
          <a:p>
            <a:pPr marL="469900" lvl="0" indent="-342900">
              <a:lnSpc>
                <a:spcPct val="150000"/>
              </a:lnSpc>
              <a:buSzPts val="1600"/>
              <a:buAutoNum type="arabicPeriod"/>
            </a:pPr>
            <a:r>
              <a:rPr lang="pt-BR" sz="1800" dirty="0"/>
              <a:t>Determine a escala desejada para as previsões (</a:t>
            </a:r>
            <a:r>
              <a:rPr lang="pt-BR" sz="1800" dirty="0" err="1"/>
              <a:t>ex</a:t>
            </a:r>
            <a:r>
              <a:rPr lang="pt-BR" sz="1800" dirty="0"/>
              <a:t>: a escala que as decisões de conservação e manejo serão tomadas).</a:t>
            </a:r>
          </a:p>
          <a:p>
            <a:pPr marL="469900" lvl="0" indent="-342900">
              <a:lnSpc>
                <a:spcPct val="150000"/>
              </a:lnSpc>
              <a:buSzPts val="1600"/>
              <a:buAutoNum type="arabicPeriod"/>
            </a:pPr>
            <a:r>
              <a:rPr lang="pt-BR" sz="1800" dirty="0"/>
              <a:t>Identifique a melhor maneira de integrar as fontes de dados com base no processo biológico. Uma segunda fonte de dados pode fornecer uma diversidade de informações, incluindo fontes de erro ou esforço.</a:t>
            </a:r>
          </a:p>
          <a:p>
            <a:pPr marL="469900" lvl="0" indent="-342900">
              <a:lnSpc>
                <a:spcPct val="150000"/>
              </a:lnSpc>
              <a:buSzPts val="1600"/>
              <a:buAutoNum type="arabicPeriod"/>
            </a:pPr>
            <a:r>
              <a:rPr lang="pt-BR" sz="1800" dirty="0"/>
              <a:t>Desenvolva o modelo de integração para fontes de dados e para o processo biológico e realize as inferências. </a:t>
            </a:r>
          </a:p>
          <a:p>
            <a:pPr marL="469900" lvl="0" indent="-342900">
              <a:lnSpc>
                <a:spcPct val="150000"/>
              </a:lnSpc>
              <a:buSzPts val="1600"/>
              <a:buAutoNum type="arabicPeriod"/>
            </a:pPr>
            <a:r>
              <a:rPr lang="pt-BR" sz="1800" dirty="0"/>
              <a:t>Conduza a avaliação do modelo e verifique a sensibilidade do modelo, especificamente ao alterar a escala dos dados.</a:t>
            </a:r>
            <a:endParaRPr lang="en-US" sz="1800" dirty="0"/>
          </a:p>
        </p:txBody>
      </p:sp>
      <p:sp>
        <p:nvSpPr>
          <p:cNvPr id="5" name="Google Shape;218;p25">
            <a:extLst>
              <a:ext uri="{FF2B5EF4-FFF2-40B4-BE49-F238E27FC236}">
                <a16:creationId xmlns:a16="http://schemas.microsoft.com/office/drawing/2014/main" id="{014C5FDA-ABB3-B8F6-8D3F-0D0BAA45E75D}"/>
              </a:ext>
            </a:extLst>
          </p:cNvPr>
          <p:cNvSpPr txBox="1"/>
          <p:nvPr/>
        </p:nvSpPr>
        <p:spPr>
          <a:xfrm>
            <a:off x="0" y="6560055"/>
            <a:ext cx="6100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</a:rPr>
              <a:t>Pacifici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 et al. </a:t>
            </a:r>
            <a:r>
              <a:rPr lang="en-US" sz="14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Ecology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100 (6), e02709 (2019).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882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1433484" y="1005333"/>
            <a:ext cx="9165691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500"/>
              <a:buNone/>
            </a:pPr>
            <a:r>
              <a:rPr lang="en-US" dirty="0"/>
              <a:t>Como </a:t>
            </a:r>
            <a:r>
              <a:rPr lang="en-US" dirty="0" err="1"/>
              <a:t>modelar</a:t>
            </a:r>
            <a:r>
              <a:rPr lang="en-US" dirty="0"/>
              <a:t> no R? </a:t>
            </a:r>
            <a:endParaRPr dirty="0"/>
          </a:p>
        </p:txBody>
      </p:sp>
      <p:sp>
        <p:nvSpPr>
          <p:cNvPr id="3" name="Google Shape;226;p26">
            <a:extLst>
              <a:ext uri="{FF2B5EF4-FFF2-40B4-BE49-F238E27FC236}">
                <a16:creationId xmlns:a16="http://schemas.microsoft.com/office/drawing/2014/main" id="{8B11DC2C-6481-4B2C-AA2B-99D5ED07802B}"/>
              </a:ext>
            </a:extLst>
          </p:cNvPr>
          <p:cNvSpPr txBox="1"/>
          <p:nvPr/>
        </p:nvSpPr>
        <p:spPr>
          <a:xfrm>
            <a:off x="1364649" y="2054433"/>
            <a:ext cx="916569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50000"/>
              </a:lnSpc>
              <a:buSzPts val="1600"/>
              <a:buChar char="●"/>
            </a:pPr>
            <a:r>
              <a:rPr lang="en-US" sz="1800" dirty="0" err="1"/>
              <a:t>Modelo</a:t>
            </a:r>
            <a:r>
              <a:rPr lang="en-US" sz="1800" dirty="0"/>
              <a:t> 4: </a:t>
            </a:r>
            <a:r>
              <a:rPr lang="pt-BR" sz="1800" dirty="0"/>
              <a:t>considerando o esforço amostral e detecção imperfeita – com integração e dados de diferentes plataformas separadamente. </a:t>
            </a:r>
          </a:p>
          <a:p>
            <a:pPr marL="457200" lvl="0" indent="-330200">
              <a:lnSpc>
                <a:spcPct val="150000"/>
              </a:lnSpc>
              <a:buSzPts val="1600"/>
              <a:buChar char="●"/>
            </a:pPr>
            <a:endParaRPr lang="pt-BR" sz="1800" dirty="0"/>
          </a:p>
          <a:p>
            <a:pPr marL="127000" lvl="0">
              <a:lnSpc>
                <a:spcPct val="150000"/>
              </a:lnSpc>
              <a:buSzPts val="1600"/>
            </a:pPr>
            <a:r>
              <a:rPr lang="pt-BR" sz="1800" dirty="0"/>
              <a:t>Vantagem: Permite considerar as especificidades de cada plataforma.</a:t>
            </a:r>
          </a:p>
          <a:p>
            <a:pPr marL="127000" lvl="0">
              <a:lnSpc>
                <a:spcPct val="150000"/>
              </a:lnSpc>
              <a:buSzPts val="1600"/>
            </a:pPr>
            <a:endParaRPr lang="pt-BR" sz="1800" dirty="0"/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5911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784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ge72a3cd7be_0_18">
            <a:extLst>
              <a:ext uri="{FF2B5EF4-FFF2-40B4-BE49-F238E27FC236}">
                <a16:creationId xmlns:a16="http://schemas.microsoft.com/office/drawing/2014/main" id="{D878A5DD-B8B0-077B-6B49-A6B8481F14F2}"/>
              </a:ext>
            </a:extLst>
          </p:cNvPr>
          <p:cNvSpPr txBox="1">
            <a:spLocks/>
          </p:cNvSpPr>
          <p:nvPr/>
        </p:nvSpPr>
        <p:spPr>
          <a:xfrm>
            <a:off x="1504913" y="956173"/>
            <a:ext cx="87618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Sumário - Domingo, 31 de julho</a:t>
            </a:r>
          </a:p>
        </p:txBody>
      </p:sp>
      <p:sp>
        <p:nvSpPr>
          <p:cNvPr id="17" name="Google Shape;109;ge72a3cd7be_0_18">
            <a:extLst>
              <a:ext uri="{FF2B5EF4-FFF2-40B4-BE49-F238E27FC236}">
                <a16:creationId xmlns:a16="http://schemas.microsoft.com/office/drawing/2014/main" id="{0F3E1E5C-1EF5-6934-40B4-590BD8179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16422" y="1911747"/>
            <a:ext cx="8761800" cy="328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Interpretação das estimativas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Produção dos mapas, analise do efeito de covariáveis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Teste de ajuste dos modelos</a:t>
            </a:r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Encerramento</a:t>
            </a:r>
          </a:p>
        </p:txBody>
      </p:sp>
    </p:spTree>
    <p:extLst>
      <p:ext uri="{BB962C8B-B14F-4D97-AF65-F5344CB8AC3E}">
        <p14:creationId xmlns:p14="http://schemas.microsoft.com/office/powerpoint/2010/main" val="1043146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title"/>
          </p:nvPr>
        </p:nvSpPr>
        <p:spPr>
          <a:xfrm>
            <a:off x="1443316" y="867682"/>
            <a:ext cx="10198078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800" dirty="0" err="1"/>
              <a:t>Integrar</a:t>
            </a:r>
            <a:r>
              <a:rPr lang="en-US" sz="2800" dirty="0"/>
              <a:t> é </a:t>
            </a:r>
            <a:r>
              <a:rPr lang="en-US" sz="2800" dirty="0" err="1"/>
              <a:t>melhor</a:t>
            </a:r>
            <a:r>
              <a:rPr lang="en-US" sz="2800" dirty="0"/>
              <a:t> do que </a:t>
            </a:r>
            <a:r>
              <a:rPr lang="en-US" sz="2800" dirty="0" err="1"/>
              <a:t>modelar</a:t>
            </a:r>
            <a:r>
              <a:rPr lang="en-US" sz="2800" dirty="0"/>
              <a:t> </a:t>
            </a:r>
            <a:r>
              <a:rPr lang="en-US" sz="2800" dirty="0" err="1"/>
              <a:t>cada</a:t>
            </a:r>
            <a:r>
              <a:rPr lang="en-US" sz="2800" dirty="0"/>
              <a:t> base de dados </a:t>
            </a:r>
            <a:r>
              <a:rPr lang="en-US" sz="2800" dirty="0" err="1"/>
              <a:t>sozinha</a:t>
            </a:r>
            <a:r>
              <a:rPr lang="en-US" sz="2800" dirty="0"/>
              <a:t>.</a:t>
            </a:r>
            <a:endParaRPr sz="2800" dirty="0"/>
          </a:p>
        </p:txBody>
      </p:sp>
      <p:pic>
        <p:nvPicPr>
          <p:cNvPr id="320" name="Google Shape;320;p29" descr="Map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5768" y="1539716"/>
            <a:ext cx="5383310" cy="517563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 txBox="1"/>
          <p:nvPr/>
        </p:nvSpPr>
        <p:spPr>
          <a:xfrm>
            <a:off x="0" y="6560055"/>
            <a:ext cx="66957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Zulian V, G.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Ferraz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D. Miller. </a:t>
            </a:r>
            <a:r>
              <a:rPr lang="en-US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Diversity and Distributions. 2021;27:2498–2509.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FB083-7A5B-4766-95A2-0129B2D9DB2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0" b="50000"/>
          <a:stretch/>
        </p:blipFill>
        <p:spPr bwMode="auto">
          <a:xfrm>
            <a:off x="241194" y="2232154"/>
            <a:ext cx="6301161" cy="340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title"/>
          </p:nvPr>
        </p:nvSpPr>
        <p:spPr>
          <a:xfrm>
            <a:off x="1521974" y="897179"/>
            <a:ext cx="10198078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/>
              <a:t>Comparando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58DAE-07E7-4551-A219-C57381ADD56C}"/>
                  </a:ext>
                </a:extLst>
              </p:cNvPr>
              <p:cNvSpPr txBox="1"/>
              <p:nvPr/>
            </p:nvSpPr>
            <p:spPr>
              <a:xfrm>
                <a:off x="3088449" y="2417489"/>
                <a:ext cx="6188298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log</m:t>
                          </m:r>
                          <m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58DAE-07E7-4551-A219-C57381AD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449" y="2417489"/>
                <a:ext cx="6188298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570332-A76C-42FF-89C7-F6192C5615A3}"/>
                  </a:ext>
                </a:extLst>
              </p:cNvPr>
              <p:cNvSpPr txBox="1"/>
              <p:nvPr/>
            </p:nvSpPr>
            <p:spPr>
              <a:xfrm>
                <a:off x="3174039" y="3222704"/>
                <a:ext cx="61882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ℒ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(1−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1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570332-A76C-42FF-89C7-F6192C561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39" y="3222704"/>
                <a:ext cx="6188298" cy="369332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319;p29">
            <a:extLst>
              <a:ext uri="{FF2B5EF4-FFF2-40B4-BE49-F238E27FC236}">
                <a16:creationId xmlns:a16="http://schemas.microsoft.com/office/drawing/2014/main" id="{740D73E9-9262-413C-937F-9D279902C13E}"/>
              </a:ext>
            </a:extLst>
          </p:cNvPr>
          <p:cNvSpPr txBox="1">
            <a:spLocks/>
          </p:cNvSpPr>
          <p:nvPr/>
        </p:nvSpPr>
        <p:spPr>
          <a:xfrm>
            <a:off x="457835" y="1761619"/>
            <a:ext cx="400978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/>
              <a:t>Medida</a:t>
            </a:r>
            <a:r>
              <a:rPr lang="en-US" sz="2400" dirty="0"/>
              <a:t> de deviance: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D25FF-E507-4E08-9394-CDE16A069A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1" t="25195" r="47923" b="39095"/>
          <a:stretch/>
        </p:blipFill>
        <p:spPr>
          <a:xfrm>
            <a:off x="2020157" y="3781012"/>
            <a:ext cx="8324882" cy="22614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663AB2-E5B0-454C-98CD-0F15B1A5101F}"/>
              </a:ext>
            </a:extLst>
          </p:cNvPr>
          <p:cNvSpPr/>
          <p:nvPr/>
        </p:nvSpPr>
        <p:spPr>
          <a:xfrm>
            <a:off x="2129319" y="4712922"/>
            <a:ext cx="7860255" cy="2753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321;p29">
            <a:extLst>
              <a:ext uri="{FF2B5EF4-FFF2-40B4-BE49-F238E27FC236}">
                <a16:creationId xmlns:a16="http://schemas.microsoft.com/office/drawing/2014/main" id="{9E179D4E-93ED-0F07-542F-1ABCB7605A7C}"/>
              </a:ext>
            </a:extLst>
          </p:cNvPr>
          <p:cNvSpPr txBox="1"/>
          <p:nvPr/>
        </p:nvSpPr>
        <p:spPr>
          <a:xfrm>
            <a:off x="0" y="6560055"/>
            <a:ext cx="66957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Zulian V, G.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Ferraz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D. Miller. </a:t>
            </a:r>
            <a:r>
              <a:rPr lang="en-US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Diversity and Distributions. 2021;27:2498–2509.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969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title"/>
          </p:nvPr>
        </p:nvSpPr>
        <p:spPr>
          <a:xfrm>
            <a:off x="1521974" y="897179"/>
            <a:ext cx="10198078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/>
              <a:t>Comparando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dirty="0"/>
          </a:p>
        </p:txBody>
      </p:sp>
      <p:sp>
        <p:nvSpPr>
          <p:cNvPr id="7" name="Google Shape;319;p29">
            <a:extLst>
              <a:ext uri="{FF2B5EF4-FFF2-40B4-BE49-F238E27FC236}">
                <a16:creationId xmlns:a16="http://schemas.microsoft.com/office/drawing/2014/main" id="{740D73E9-9262-413C-937F-9D279902C13E}"/>
              </a:ext>
            </a:extLst>
          </p:cNvPr>
          <p:cNvSpPr txBox="1">
            <a:spLocks/>
          </p:cNvSpPr>
          <p:nvPr/>
        </p:nvSpPr>
        <p:spPr>
          <a:xfrm>
            <a:off x="1238865" y="1989556"/>
            <a:ext cx="10198078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/>
              <a:t>Curvas</a:t>
            </a:r>
            <a:r>
              <a:rPr lang="en-US" sz="2400" dirty="0"/>
              <a:t> AUC: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5B05C8-DA79-4934-9DB2-D20D6355E4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14" y="1421729"/>
            <a:ext cx="6100915" cy="50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1;p29">
            <a:extLst>
              <a:ext uri="{FF2B5EF4-FFF2-40B4-BE49-F238E27FC236}">
                <a16:creationId xmlns:a16="http://schemas.microsoft.com/office/drawing/2014/main" id="{E60009D1-9E3E-6A80-36A9-A9454D3E2495}"/>
              </a:ext>
            </a:extLst>
          </p:cNvPr>
          <p:cNvSpPr txBox="1"/>
          <p:nvPr/>
        </p:nvSpPr>
        <p:spPr>
          <a:xfrm>
            <a:off x="0" y="6560055"/>
            <a:ext cx="66957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Zulian V, G.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Ferraz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D. Miller. </a:t>
            </a:r>
            <a:r>
              <a:rPr lang="en-US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Diversity and Distributions. 2021;27:2498–2509.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0091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title"/>
          </p:nvPr>
        </p:nvSpPr>
        <p:spPr>
          <a:xfrm>
            <a:off x="1521974" y="897179"/>
            <a:ext cx="10198078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/>
              <a:t>Medida</a:t>
            </a:r>
            <a:r>
              <a:rPr lang="en-US" dirty="0"/>
              <a:t> de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distribuição</a:t>
            </a:r>
            <a:r>
              <a:rPr lang="en-US" dirty="0"/>
              <a:t> (com </a:t>
            </a:r>
            <a:r>
              <a:rPr lang="en-US" dirty="0" err="1"/>
              <a:t>incerteza</a:t>
            </a:r>
            <a:r>
              <a:rPr lang="en-US" dirty="0"/>
              <a:t> </a:t>
            </a:r>
            <a:r>
              <a:rPr lang="en-US" dirty="0" err="1"/>
              <a:t>associada</a:t>
            </a:r>
            <a:r>
              <a:rPr lang="en-US" dirty="0"/>
              <a:t>):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A7397-DD37-4730-91EC-9188245B3066}"/>
                  </a:ext>
                </a:extLst>
              </p:cNvPr>
              <p:cNvSpPr txBox="1"/>
              <p:nvPr/>
            </p:nvSpPr>
            <p:spPr>
              <a:xfrm>
                <a:off x="1365991" y="3215076"/>
                <a:ext cx="4730009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l-GR" sz="28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8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A7397-DD37-4730-91EC-9188245B3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991" y="3215076"/>
                <a:ext cx="4730009" cy="113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41A03CB-26CA-43FF-BBF1-0C65EE3D855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5" b="-575"/>
          <a:stretch/>
        </p:blipFill>
        <p:spPr bwMode="auto">
          <a:xfrm>
            <a:off x="6636774" y="1700981"/>
            <a:ext cx="5230761" cy="5012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21;p29">
            <a:extLst>
              <a:ext uri="{FF2B5EF4-FFF2-40B4-BE49-F238E27FC236}">
                <a16:creationId xmlns:a16="http://schemas.microsoft.com/office/drawing/2014/main" id="{48B43E49-EAA6-5AD2-4AF0-A3C7FAEAE4C8}"/>
              </a:ext>
            </a:extLst>
          </p:cNvPr>
          <p:cNvSpPr txBox="1"/>
          <p:nvPr/>
        </p:nvSpPr>
        <p:spPr>
          <a:xfrm>
            <a:off x="0" y="6560055"/>
            <a:ext cx="66957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Zulian V, G.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Ferraz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D. Miller. </a:t>
            </a:r>
            <a:r>
              <a:rPr lang="en-US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Diversity and Distributions. 2021;27:2498–2509.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46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551472" y="956171"/>
            <a:ext cx="940166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 que são modelos de distribuição de espécies?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64037" y="1893747"/>
            <a:ext cx="5800703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0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-US" sz="1800" dirty="0" err="1"/>
              <a:t>Conceito</a:t>
            </a:r>
            <a:endParaRPr lang="en-US" sz="1550" dirty="0"/>
          </a:p>
          <a:p>
            <a:pPr marL="381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50"/>
              <a:buNone/>
            </a:pPr>
            <a:endParaRPr sz="1550" dirty="0"/>
          </a:p>
          <a:p>
            <a:pPr marL="914400" lvl="1" indent="-31908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25"/>
              <a:buChar char="•"/>
            </a:pPr>
            <a:r>
              <a:rPr lang="en-US" i="1" dirty="0"/>
              <a:t>“SDMs typically correlate the </a:t>
            </a:r>
            <a:r>
              <a:rPr lang="en-US" b="1" i="1" dirty="0"/>
              <a:t>presence (or presence/absence) of species</a:t>
            </a:r>
            <a:r>
              <a:rPr lang="en-US" i="1" dirty="0"/>
              <a:t> at multiple locations with relevant </a:t>
            </a:r>
            <a:r>
              <a:rPr lang="en-US" b="1" i="1" dirty="0"/>
              <a:t>environmental covariates </a:t>
            </a:r>
            <a:r>
              <a:rPr lang="en-US" i="1" dirty="0"/>
              <a:t>to estimate </a:t>
            </a:r>
            <a:r>
              <a:rPr lang="en-US" b="1" i="1" dirty="0"/>
              <a:t>habitat preferences or predict distributions</a:t>
            </a:r>
            <a:r>
              <a:rPr lang="en-US" i="1" dirty="0"/>
              <a:t>; these outputs are commonly used to inform ecological and biogeographical theory as well as conservation decisions”</a:t>
            </a:r>
            <a:endParaRPr i="1" dirty="0"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</a:pPr>
            <a:endParaRPr sz="1300" dirty="0"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</a:pPr>
            <a:endParaRPr sz="1300" dirty="0"/>
          </a:p>
        </p:txBody>
      </p:sp>
      <p:sp>
        <p:nvSpPr>
          <p:cNvPr id="132" name="Google Shape;132;p20"/>
          <p:cNvSpPr txBox="1"/>
          <p:nvPr/>
        </p:nvSpPr>
        <p:spPr>
          <a:xfrm>
            <a:off x="0" y="6519300"/>
            <a:ext cx="1063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Guisan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&amp; </a:t>
            </a:r>
            <a:r>
              <a:rPr lang="en-US" dirty="0" err="1">
                <a:solidFill>
                  <a:schemeClr val="dk1"/>
                </a:solidFill>
              </a:rPr>
              <a:t>Thuiller</a:t>
            </a:r>
            <a:r>
              <a:rPr lang="en-US" dirty="0">
                <a:solidFill>
                  <a:schemeClr val="dk1"/>
                </a:solidFill>
              </a:rPr>
              <a:t> 2005, </a:t>
            </a:r>
            <a:r>
              <a:rPr lang="en-US" i="1" dirty="0">
                <a:solidFill>
                  <a:schemeClr val="dk1"/>
                </a:solidFill>
              </a:rPr>
              <a:t>Ecol. Lett.;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Guillera-Arroita</a:t>
            </a:r>
            <a:r>
              <a:rPr lang="en-US" dirty="0">
                <a:solidFill>
                  <a:schemeClr val="dk1"/>
                </a:solidFill>
              </a:rPr>
              <a:t> et al. 2015, </a:t>
            </a:r>
            <a:r>
              <a:rPr lang="en-US" i="1" dirty="0">
                <a:solidFill>
                  <a:schemeClr val="dk1"/>
                </a:solidFill>
              </a:rPr>
              <a:t>Global Ecol. </a:t>
            </a:r>
            <a:r>
              <a:rPr lang="en-US" i="1" dirty="0" err="1">
                <a:solidFill>
                  <a:schemeClr val="dk1"/>
                </a:solidFill>
              </a:rPr>
              <a:t>Biogeogr</a:t>
            </a:r>
            <a:r>
              <a:rPr lang="en-US" i="1" dirty="0">
                <a:solidFill>
                  <a:schemeClr val="dk1"/>
                </a:solidFill>
              </a:rPr>
              <a:t>.;</a:t>
            </a:r>
            <a:r>
              <a:rPr lang="en-US" dirty="0">
                <a:solidFill>
                  <a:schemeClr val="dk1"/>
                </a:solidFill>
              </a:rPr>
              <a:t> Bled et al. 2011. </a:t>
            </a:r>
            <a:r>
              <a:rPr lang="en-US" i="1" dirty="0">
                <a:solidFill>
                  <a:schemeClr val="dk1"/>
                </a:solidFill>
              </a:rPr>
              <a:t>Ecol. Appl.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8536859" y="3752488"/>
            <a:ext cx="282923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Ver exemplo de modelo dinâmico – modelo estático é o primeiro exemplo (House Finch)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l="35211" t="24360" r="7655" b="11500"/>
          <a:stretch/>
        </p:blipFill>
        <p:spPr>
          <a:xfrm>
            <a:off x="6748302" y="2285152"/>
            <a:ext cx="5101351" cy="32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title"/>
          </p:nvPr>
        </p:nvSpPr>
        <p:spPr>
          <a:xfrm>
            <a:off x="955089" y="856083"/>
            <a:ext cx="10198078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dirty="0"/>
              <a:t>Considerações finais:</a:t>
            </a:r>
          </a:p>
        </p:txBody>
      </p:sp>
      <p:sp>
        <p:nvSpPr>
          <p:cNvPr id="7" name="Google Shape;319;p29">
            <a:extLst>
              <a:ext uri="{FF2B5EF4-FFF2-40B4-BE49-F238E27FC236}">
                <a16:creationId xmlns:a16="http://schemas.microsoft.com/office/drawing/2014/main" id="{371186F3-386A-5557-5F9A-E15F0678C411}"/>
              </a:ext>
            </a:extLst>
          </p:cNvPr>
          <p:cNvSpPr txBox="1">
            <a:spLocks/>
          </p:cNvSpPr>
          <p:nvPr/>
        </p:nvSpPr>
        <p:spPr>
          <a:xfrm>
            <a:off x="1521974" y="2184765"/>
            <a:ext cx="10067275" cy="195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Ter </a:t>
            </a:r>
            <a:r>
              <a:rPr lang="en-US" sz="2400" dirty="0" err="1"/>
              <a:t>perguntas</a:t>
            </a:r>
            <a:r>
              <a:rPr lang="en-US" sz="2400" dirty="0"/>
              <a:t> </a:t>
            </a:r>
            <a:r>
              <a:rPr lang="en-US" sz="2400" dirty="0" err="1"/>
              <a:t>definidas</a:t>
            </a:r>
            <a:r>
              <a:rPr lang="en-US" sz="2400" dirty="0"/>
              <a:t> é sempre o </a:t>
            </a:r>
            <a:r>
              <a:rPr lang="en-US" sz="2400" dirty="0" err="1"/>
              <a:t>primeiro</a:t>
            </a:r>
            <a:r>
              <a:rPr lang="en-US" sz="2400" dirty="0"/>
              <a:t> e um dos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importantes</a:t>
            </a:r>
            <a:r>
              <a:rPr lang="en-US" sz="2400" dirty="0"/>
              <a:t> </a:t>
            </a:r>
            <a:r>
              <a:rPr lang="en-US" sz="2400" dirty="0" err="1"/>
              <a:t>passos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qualquer</a:t>
            </a:r>
            <a:r>
              <a:rPr lang="en-US" sz="2400" dirty="0"/>
              <a:t> </a:t>
            </a:r>
            <a:r>
              <a:rPr lang="en-US" sz="2400" dirty="0" err="1"/>
              <a:t>projeto</a:t>
            </a:r>
            <a:r>
              <a:rPr lang="en-US" sz="2400" dirty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pt-BR" sz="2400" dirty="0"/>
              <a:t>Existem diferentes formas de responder as perguntas. É importante conhecer as possibilidades de analise antes de coletar os dados</a:t>
            </a:r>
            <a:r>
              <a:rPr lang="en-US" sz="2400" dirty="0"/>
              <a:t>.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9D170-5DD9-EF85-4D01-12E2D40A6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59" b="34849"/>
          <a:stretch/>
        </p:blipFill>
        <p:spPr>
          <a:xfrm>
            <a:off x="3978934" y="4631077"/>
            <a:ext cx="4445874" cy="10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551472" y="956171"/>
            <a:ext cx="940166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 que são modelos de distribuição de espécies?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812430" y="1723319"/>
            <a:ext cx="71718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0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550"/>
              <a:buChar char="•"/>
            </a:pPr>
            <a:r>
              <a:rPr lang="en-US" sz="1800" dirty="0" err="1"/>
              <a:t>Tipos</a:t>
            </a:r>
            <a:r>
              <a:rPr lang="en-US" sz="1800" dirty="0"/>
              <a:t> de </a:t>
            </a:r>
            <a:r>
              <a:rPr lang="en-US" sz="1800" dirty="0" err="1"/>
              <a:t>modelos</a:t>
            </a:r>
            <a:endParaRPr sz="1800" dirty="0"/>
          </a:p>
          <a:p>
            <a:pPr marL="685800" lvl="1" indent="-2019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lineares</a:t>
            </a:r>
            <a:r>
              <a:rPr lang="en-US" dirty="0"/>
              <a:t>/ não-</a:t>
            </a:r>
            <a:r>
              <a:rPr lang="en-US" dirty="0" err="1"/>
              <a:t>lineares</a:t>
            </a:r>
            <a:r>
              <a:rPr lang="en-US" dirty="0"/>
              <a:t> (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logísticos</a:t>
            </a:r>
            <a:r>
              <a:rPr lang="en-US" dirty="0"/>
              <a:t>)</a:t>
            </a:r>
            <a:endParaRPr dirty="0"/>
          </a:p>
          <a:p>
            <a:pPr marL="685800" lvl="1" indent="-2019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lineares</a:t>
            </a:r>
            <a:r>
              <a:rPr lang="en-US" dirty="0"/>
              <a:t> </a:t>
            </a:r>
            <a:r>
              <a:rPr lang="en-US" dirty="0" err="1"/>
              <a:t>mistos</a:t>
            </a:r>
            <a:endParaRPr dirty="0"/>
          </a:p>
          <a:p>
            <a:pPr marL="685800" lvl="1" indent="-2019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hierárquicos</a:t>
            </a:r>
            <a:endParaRPr lang="en-US" dirty="0"/>
          </a:p>
          <a:p>
            <a:pPr marL="48387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228600" lvl="0" indent="-190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550"/>
              <a:buChar char="•"/>
            </a:pPr>
            <a:r>
              <a:rPr lang="en-US" sz="1800" dirty="0" err="1"/>
              <a:t>Aplicações</a:t>
            </a:r>
            <a:endParaRPr sz="1800" dirty="0"/>
          </a:p>
          <a:p>
            <a:pPr marL="685800" lvl="1" indent="-2019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</a:pPr>
            <a:r>
              <a:rPr lang="en-US" dirty="0" err="1"/>
              <a:t>Distribuição</a:t>
            </a:r>
            <a:r>
              <a:rPr lang="en-US" dirty="0"/>
              <a:t> e </a:t>
            </a:r>
            <a:r>
              <a:rPr lang="en-US" dirty="0" err="1"/>
              <a:t>dinâmica</a:t>
            </a:r>
            <a:r>
              <a:rPr lang="en-US" dirty="0"/>
              <a:t> de </a:t>
            </a:r>
            <a:r>
              <a:rPr lang="en-US" dirty="0" err="1"/>
              <a:t>populações</a:t>
            </a:r>
            <a:r>
              <a:rPr lang="en-US" dirty="0"/>
              <a:t> e </a:t>
            </a:r>
            <a:r>
              <a:rPr lang="en-US" dirty="0" err="1"/>
              <a:t>comunidades</a:t>
            </a:r>
            <a:endParaRPr dirty="0"/>
          </a:p>
          <a:p>
            <a:pPr marL="685800" lvl="1" indent="-2019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</a:pPr>
            <a:r>
              <a:rPr lang="en-US" dirty="0" err="1"/>
              <a:t>Mapeamentos</a:t>
            </a:r>
            <a:r>
              <a:rPr lang="en-US" dirty="0"/>
              <a:t> </a:t>
            </a:r>
            <a:r>
              <a:rPr lang="en-US" dirty="0" err="1"/>
              <a:t>diversos</a:t>
            </a:r>
            <a:endParaRPr dirty="0"/>
          </a:p>
          <a:p>
            <a:pPr marL="685800" lvl="1" indent="-20891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25"/>
              <a:buChar char="•"/>
            </a:pPr>
            <a:r>
              <a:rPr lang="en-US" dirty="0"/>
              <a:t>….</a:t>
            </a:r>
            <a:endParaRPr dirty="0"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</a:pPr>
            <a:endParaRPr dirty="0"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32" name="Google Shape;132;p20"/>
          <p:cNvSpPr txBox="1"/>
          <p:nvPr/>
        </p:nvSpPr>
        <p:spPr>
          <a:xfrm>
            <a:off x="0" y="6519300"/>
            <a:ext cx="1063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Guisan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&amp; </a:t>
            </a:r>
            <a:r>
              <a:rPr lang="en-US" dirty="0" err="1">
                <a:solidFill>
                  <a:schemeClr val="dk1"/>
                </a:solidFill>
              </a:rPr>
              <a:t>Thuiller</a:t>
            </a:r>
            <a:r>
              <a:rPr lang="en-US" dirty="0">
                <a:solidFill>
                  <a:schemeClr val="dk1"/>
                </a:solidFill>
              </a:rPr>
              <a:t> 2005, </a:t>
            </a:r>
            <a:r>
              <a:rPr lang="en-US" i="1" dirty="0">
                <a:solidFill>
                  <a:schemeClr val="dk1"/>
                </a:solidFill>
              </a:rPr>
              <a:t>Ecol. Lett.;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Guillera-Arroita</a:t>
            </a:r>
            <a:r>
              <a:rPr lang="en-US" dirty="0">
                <a:solidFill>
                  <a:schemeClr val="dk1"/>
                </a:solidFill>
              </a:rPr>
              <a:t> et al. 2015, </a:t>
            </a:r>
            <a:r>
              <a:rPr lang="en-US" i="1" dirty="0">
                <a:solidFill>
                  <a:schemeClr val="dk1"/>
                </a:solidFill>
              </a:rPr>
              <a:t>Global Ecol. </a:t>
            </a:r>
            <a:r>
              <a:rPr lang="en-US" i="1" dirty="0" err="1">
                <a:solidFill>
                  <a:schemeClr val="dk1"/>
                </a:solidFill>
              </a:rPr>
              <a:t>Biogeogr</a:t>
            </a:r>
            <a:r>
              <a:rPr lang="en-US" i="1" dirty="0">
                <a:solidFill>
                  <a:schemeClr val="dk1"/>
                </a:solidFill>
              </a:rPr>
              <a:t>.;</a:t>
            </a:r>
            <a:r>
              <a:rPr lang="en-US" dirty="0">
                <a:solidFill>
                  <a:schemeClr val="dk1"/>
                </a:solidFill>
              </a:rPr>
              <a:t> Bled et al. 2011. </a:t>
            </a:r>
            <a:r>
              <a:rPr lang="en-US" i="1" dirty="0">
                <a:solidFill>
                  <a:schemeClr val="dk1"/>
                </a:solidFill>
              </a:rPr>
              <a:t>Ecol. Appl.</a:t>
            </a:r>
            <a:endParaRPr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551472" y="956171"/>
            <a:ext cx="940166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Métodos para estimativa de parâmetros </a:t>
            </a: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874075" y="2288397"/>
            <a:ext cx="71718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0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550"/>
              <a:buChar char="•"/>
            </a:pPr>
            <a:r>
              <a:rPr lang="en-US" sz="1800" dirty="0" err="1"/>
              <a:t>Abordagem</a:t>
            </a:r>
            <a:r>
              <a:rPr lang="en-US" sz="1800" dirty="0"/>
              <a:t> </a:t>
            </a:r>
            <a:r>
              <a:rPr lang="en-US" sz="1800" dirty="0" err="1"/>
              <a:t>frequentista</a:t>
            </a:r>
            <a:endParaRPr sz="1800" dirty="0"/>
          </a:p>
          <a:p>
            <a:pPr marL="48387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228600" lvl="0" indent="-190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550"/>
              <a:buChar char="•"/>
            </a:pPr>
            <a:r>
              <a:rPr lang="en-US" sz="1800" dirty="0" err="1"/>
              <a:t>Abordagem</a:t>
            </a:r>
            <a:r>
              <a:rPr lang="en-US" sz="1800" dirty="0"/>
              <a:t> </a:t>
            </a:r>
            <a:r>
              <a:rPr lang="en-US" sz="1800" dirty="0" err="1"/>
              <a:t>Bayesiana</a:t>
            </a:r>
            <a:endParaRPr sz="1800" dirty="0"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</a:pPr>
            <a:endParaRPr dirty="0"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61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551472" y="956171"/>
            <a:ext cx="940166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Métodos para estimativa de parâmetros </a:t>
            </a: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812429" y="1723319"/>
            <a:ext cx="10643255" cy="213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0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550"/>
              <a:buChar char="•"/>
            </a:pPr>
            <a:r>
              <a:rPr lang="en-US" sz="1800" dirty="0" err="1"/>
              <a:t>Abordagem</a:t>
            </a:r>
            <a:r>
              <a:rPr lang="en-US" sz="1800" dirty="0"/>
              <a:t> </a:t>
            </a:r>
            <a:r>
              <a:rPr lang="en-US" sz="1800" dirty="0" err="1"/>
              <a:t>frequentista</a:t>
            </a:r>
            <a:endParaRPr sz="1800" dirty="0"/>
          </a:p>
          <a:p>
            <a:pPr marL="76962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pt-BR" dirty="0"/>
              <a:t>Os parâmetros geralmente são assumidos como fixos e conhecidos;</a:t>
            </a:r>
            <a:r>
              <a:rPr lang="en-US" dirty="0"/>
              <a:t> </a:t>
            </a:r>
          </a:p>
          <a:p>
            <a:pPr marL="76962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pt-BR" dirty="0"/>
              <a:t>Os dados são aleatórios e usados para estimar os parâmetros usando Máxima Verossimilhança. </a:t>
            </a:r>
          </a:p>
          <a:p>
            <a:pPr marL="48387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</a:pPr>
            <a:r>
              <a:rPr lang="pt-BR" dirty="0"/>
              <a:t>				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36EB8-1D26-6C69-8C17-8796B8A89C87}"/>
              </a:ext>
            </a:extLst>
          </p:cNvPr>
          <p:cNvSpPr txBox="1"/>
          <p:nvPr/>
        </p:nvSpPr>
        <p:spPr>
          <a:xfrm>
            <a:off x="736316" y="3726104"/>
            <a:ext cx="10509984" cy="206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3870" lvl="1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</a:pPr>
            <a:r>
              <a:rPr lang="pt-BR" sz="2000" dirty="0"/>
              <a:t>Definimos probabilidade em termos da frequência relativa de algum evento em uma sequência infinita de experimentos aleatórios e replicáveis.</a:t>
            </a:r>
          </a:p>
          <a:p>
            <a:pPr marL="483870" lvl="1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</a:pPr>
            <a:endParaRPr lang="pt-BR" sz="2000" dirty="0"/>
          </a:p>
          <a:p>
            <a:pPr marL="483870" lvl="1" algn="ctr">
              <a:lnSpc>
                <a:spcPct val="120000"/>
              </a:lnSpc>
              <a:spcBef>
                <a:spcPts val="500"/>
              </a:spcBef>
              <a:buSzPts val="1300"/>
            </a:pPr>
            <a:r>
              <a:rPr lang="en-US" sz="1800" b="1" dirty="0"/>
              <a:t>P(dados | par</a:t>
            </a:r>
            <a:r>
              <a:rPr lang="pt-BR" sz="1800" b="1" dirty="0"/>
              <a:t>â</a:t>
            </a:r>
            <a:r>
              <a:rPr lang="en-US" sz="1800" b="1" dirty="0"/>
              <a:t>metros)</a:t>
            </a:r>
          </a:p>
          <a:p>
            <a:pPr marL="483870" lvl="1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024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551472" y="956171"/>
            <a:ext cx="940166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dirty="0"/>
              <a:t>Métodos para estimativa de parâmetros </a:t>
            </a: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812429" y="1723319"/>
            <a:ext cx="10643255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0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550"/>
              <a:buChar char="•"/>
            </a:pPr>
            <a:r>
              <a:rPr lang="en-US" sz="1800" dirty="0" err="1"/>
              <a:t>Abordagem</a:t>
            </a:r>
            <a:r>
              <a:rPr lang="en-US" sz="1800" dirty="0"/>
              <a:t> </a:t>
            </a:r>
            <a:r>
              <a:rPr lang="en-US" sz="1800" dirty="0" err="1"/>
              <a:t>Bayesiana</a:t>
            </a:r>
            <a:endParaRPr sz="1800" dirty="0"/>
          </a:p>
          <a:p>
            <a:pPr marL="8445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FontTx/>
              <a:buChar char="-"/>
            </a:pPr>
            <a:r>
              <a:rPr lang="pt-BR" dirty="0"/>
              <a:t>Variáveis aleatórias são usadas para modelar todas as fontes de incerteza. Os parâmetros são incertos, então eles terão uma distribuição!</a:t>
            </a:r>
          </a:p>
          <a:p>
            <a:pPr marL="8445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FontTx/>
              <a:buChar char="-"/>
            </a:pPr>
            <a:r>
              <a:rPr lang="pt-BR" dirty="0"/>
              <a:t>Os dados são tratados e corrigidos e a inferência é realizada de forma condicional aos dados.</a:t>
            </a:r>
          </a:p>
          <a:p>
            <a:pPr marL="8445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FontTx/>
              <a:buChar char="-"/>
            </a:pPr>
            <a:r>
              <a:rPr lang="pt-BR" dirty="0"/>
              <a:t>As analises levam a uma distribuição posterior que descreve ‘crenças’ sobre parâmetros e hipóteses, condicionadas aos dados observados.</a:t>
            </a:r>
            <a:endParaRPr lang="en-US" dirty="0"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</a:pPr>
            <a:endParaRPr dirty="0"/>
          </a:p>
          <a:p>
            <a:pPr marL="685800" lvl="1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15FB9-A3DA-E84B-3F40-66027FF15A5E}"/>
              </a:ext>
            </a:extLst>
          </p:cNvPr>
          <p:cNvSpPr txBox="1"/>
          <p:nvPr/>
        </p:nvSpPr>
        <p:spPr>
          <a:xfrm>
            <a:off x="308225" y="4295478"/>
            <a:ext cx="11558427" cy="116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3870" lvl="1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</a:pPr>
            <a:r>
              <a:rPr lang="pt-BR" sz="2000" dirty="0"/>
              <a:t>Todos os parâmetros são desconhecidos e sua incerteza é representada por distribuições de probabilidade (distribuições </a:t>
            </a:r>
            <a:r>
              <a:rPr lang="pt-BR" sz="2000" b="1" i="1" dirty="0"/>
              <a:t>a priori</a:t>
            </a:r>
            <a:r>
              <a:rPr lang="pt-BR" sz="2000" dirty="0"/>
              <a:t> - antes de quaisquer dados serem coletados e distribuições </a:t>
            </a:r>
            <a:r>
              <a:rPr lang="pt-BR" sz="2000" b="1" i="1" dirty="0"/>
              <a:t>a posteriori</a:t>
            </a:r>
            <a:r>
              <a:rPr lang="pt-BR" sz="2000" dirty="0"/>
              <a:t> após os dados terem sido coletados e analisados).</a:t>
            </a:r>
          </a:p>
        </p:txBody>
      </p:sp>
    </p:spTree>
    <p:extLst>
      <p:ext uri="{BB962C8B-B14F-4D97-AF65-F5344CB8AC3E}">
        <p14:creationId xmlns:p14="http://schemas.microsoft.com/office/powerpoint/2010/main" val="4272578377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2245</Words>
  <Application>Microsoft Office PowerPoint</Application>
  <PresentationFormat>Widescreen</PresentationFormat>
  <Paragraphs>335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Cambria Math</vt:lpstr>
      <vt:lpstr>Galeria</vt:lpstr>
      <vt:lpstr>Workshop presencial:   Mapeamento probabilístico da distribuição de espécies baseado na integração de dados</vt:lpstr>
      <vt:lpstr>Sumário - Sexta-feira, 29 de julho</vt:lpstr>
      <vt:lpstr>Por que modelar distribuição de espécies é importante?</vt:lpstr>
      <vt:lpstr>Por que modelar distribuição de espécies é importante?</vt:lpstr>
      <vt:lpstr>O que são modelos de distribuição de espécies?</vt:lpstr>
      <vt:lpstr>O que são modelos de distribuição de espécies?</vt:lpstr>
      <vt:lpstr>Métodos para estimativa de parâmetros </vt:lpstr>
      <vt:lpstr>Métodos para estimativa de parâmetros </vt:lpstr>
      <vt:lpstr>Métodos para estimativa de parâmetros </vt:lpstr>
      <vt:lpstr>Teorema de Bayes</vt:lpstr>
      <vt:lpstr>Resumindo...</vt:lpstr>
      <vt:lpstr>PowerPoint Presentation</vt:lpstr>
      <vt:lpstr>PowerPoint Presentation</vt:lpstr>
      <vt:lpstr>O que precisamos para modelar a distribuição de uma espécie?</vt:lpstr>
      <vt:lpstr>O que precisamos para modelar a distribuição de uma espécie?</vt:lpstr>
      <vt:lpstr>Como são os dados?</vt:lpstr>
      <vt:lpstr>Tipo de dado para modelo hierárquico</vt:lpstr>
      <vt:lpstr>Implicações de assumir uma detecção perfeita</vt:lpstr>
      <vt:lpstr>Implicações de assumir uma detecção perfeita</vt:lpstr>
      <vt:lpstr>Modelos de ocupação de sítio</vt:lpstr>
      <vt:lpstr>Modelos de ocupação de sítio</vt:lpstr>
      <vt:lpstr>Modelos de ocupação de sítio</vt:lpstr>
      <vt:lpstr>Pressupostos do modelo</vt:lpstr>
      <vt:lpstr>Implicações na amostragem</vt:lpstr>
      <vt:lpstr>Como modelar no R? </vt:lpstr>
      <vt:lpstr>Até agora…  Necessidade de amostragem replicada  Áreas extensas para amostrar  Recursos limitados</vt:lpstr>
      <vt:lpstr>Diversas plataformas de ciência cidadã disponíveis</vt:lpstr>
      <vt:lpstr>O que são modelos de integração de dados?</vt:lpstr>
      <vt:lpstr>Como a integração é feita?</vt:lpstr>
      <vt:lpstr>Conceitos chave em modelos de integração de dados</vt:lpstr>
      <vt:lpstr>Conceitos chave em modelos de integração de dados</vt:lpstr>
      <vt:lpstr>Como modelar no R? </vt:lpstr>
      <vt:lpstr>Lidando com detecção imperfeita em DIM</vt:lpstr>
      <vt:lpstr>Lidando com detecção imperfeita em DIM</vt:lpstr>
      <vt:lpstr>Lidando com detecção imperfeita em DIM</vt:lpstr>
      <vt:lpstr>Unidade espacial deve ser compatível com a resolução dos dados</vt:lpstr>
      <vt:lpstr>PowerPoint Presentation</vt:lpstr>
      <vt:lpstr>Modelos de ocupação de sítio</vt:lpstr>
      <vt:lpstr>Modelos de ocupação de sítio com integração de dados</vt:lpstr>
      <vt:lpstr>PowerPoint Presentation</vt:lpstr>
      <vt:lpstr>Cuidados com integração de dados</vt:lpstr>
      <vt:lpstr>Como resolver:</vt:lpstr>
      <vt:lpstr>Como modelar no R? </vt:lpstr>
      <vt:lpstr>PowerPoint Presentation</vt:lpstr>
      <vt:lpstr>PowerPoint Presentation</vt:lpstr>
      <vt:lpstr>Integrar é melhor do que modelar cada base de dados sozinha.</vt:lpstr>
      <vt:lpstr>Comparando modelos</vt:lpstr>
      <vt:lpstr>Comparando modelos</vt:lpstr>
      <vt:lpstr>Medida de área de distribuição (com incerteza associada):</vt:lpstr>
      <vt:lpstr>Considerações finais: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Minicurso:  Mapeamento probabilístico da distribuição de espécies baseado na integração de dados de ciência cidadã</dc:title>
  <dc:creator>André Luís Luza</dc:creator>
  <cp:lastModifiedBy>Viviane Zulian</cp:lastModifiedBy>
  <cp:revision>24</cp:revision>
  <dcterms:created xsi:type="dcterms:W3CDTF">2021-07-24T16:12:59Z</dcterms:created>
  <dcterms:modified xsi:type="dcterms:W3CDTF">2022-07-30T18:08:24Z</dcterms:modified>
</cp:coreProperties>
</file>